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Catamaran"/>
      <p:regular r:id="rId17"/>
      <p:bold r:id="rId18"/>
    </p:embeddedFont>
    <p:embeddedFont>
      <p:font typeface="Chewy"/>
      <p:regular r:id="rId19"/>
    </p:embeddedFont>
    <p:embeddedFont>
      <p:font typeface="Raleway Black"/>
      <p:bold r:id="rId20"/>
      <p:boldItalic r:id="rId21"/>
    </p:embeddedFont>
    <p:embeddedFont>
      <p:font typeface="Chakra Petch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6" roundtripDataSignature="AMtx7mgYo+jBEC7fm3vO/3tlJdl8khuh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Black-bold.fntdata"/><Relationship Id="rId22" Type="http://schemas.openxmlformats.org/officeDocument/2006/relationships/font" Target="fonts/ChakraPetch-regular.fntdata"/><Relationship Id="rId21" Type="http://schemas.openxmlformats.org/officeDocument/2006/relationships/font" Target="fonts/RalewayBlack-boldItalic.fntdata"/><Relationship Id="rId24" Type="http://schemas.openxmlformats.org/officeDocument/2006/relationships/font" Target="fonts/ChakraPetch-italic.fntdata"/><Relationship Id="rId23" Type="http://schemas.openxmlformats.org/officeDocument/2006/relationships/font" Target="fonts/ChakraPetch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ChakraPetch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atamaran-regular.fntdata"/><Relationship Id="rId16" Type="http://schemas.openxmlformats.org/officeDocument/2006/relationships/slide" Target="slides/slide11.xml"/><Relationship Id="rId19" Type="http://schemas.openxmlformats.org/officeDocument/2006/relationships/font" Target="fonts/Chewy-regular.fntdata"/><Relationship Id="rId18" Type="http://schemas.openxmlformats.org/officeDocument/2006/relationships/font" Target="fonts/Catamaran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jpg"/><Relationship Id="rId4" Type="http://schemas.openxmlformats.org/officeDocument/2006/relationships/image" Target="../media/image23.jpg"/><Relationship Id="rId5" Type="http://schemas.openxmlformats.org/officeDocument/2006/relationships/image" Target="../media/image7.jpg"/><Relationship Id="rId6" Type="http://schemas.openxmlformats.org/officeDocument/2006/relationships/image" Target="../media/image3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9.png"/><Relationship Id="rId4" Type="http://schemas.openxmlformats.org/officeDocument/2006/relationships/image" Target="../media/image63.png"/><Relationship Id="rId5" Type="http://schemas.openxmlformats.org/officeDocument/2006/relationships/image" Target="../media/image66.png"/><Relationship Id="rId6" Type="http://schemas.openxmlformats.org/officeDocument/2006/relationships/image" Target="../media/image7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4.png"/><Relationship Id="rId13" Type="http://schemas.openxmlformats.org/officeDocument/2006/relationships/image" Target="../media/image11.jp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2.jpg"/><Relationship Id="rId9" Type="http://schemas.openxmlformats.org/officeDocument/2006/relationships/image" Target="../media/image8.jpg"/><Relationship Id="rId15" Type="http://schemas.openxmlformats.org/officeDocument/2006/relationships/image" Target="../media/image15.png"/><Relationship Id="rId14" Type="http://schemas.openxmlformats.org/officeDocument/2006/relationships/image" Target="../media/image16.png"/><Relationship Id="rId17" Type="http://schemas.openxmlformats.org/officeDocument/2006/relationships/image" Target="../media/image24.png"/><Relationship Id="rId16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8" Type="http://schemas.openxmlformats.org/officeDocument/2006/relationships/image" Target="../media/image36.png"/><Relationship Id="rId7" Type="http://schemas.openxmlformats.org/officeDocument/2006/relationships/image" Target="../media/image10.jp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27.jpg"/><Relationship Id="rId5" Type="http://schemas.openxmlformats.org/officeDocument/2006/relationships/image" Target="../media/image58.png"/><Relationship Id="rId6" Type="http://schemas.openxmlformats.org/officeDocument/2006/relationships/image" Target="../media/image32.png"/><Relationship Id="rId7" Type="http://schemas.openxmlformats.org/officeDocument/2006/relationships/image" Target="../media/image19.png"/><Relationship Id="rId8" Type="http://schemas.openxmlformats.org/officeDocument/2006/relationships/image" Target="../media/image41.jp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9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Relationship Id="rId7" Type="http://schemas.openxmlformats.org/officeDocument/2006/relationships/image" Target="../media/image50.png"/><Relationship Id="rId8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6.png"/><Relationship Id="rId4" Type="http://schemas.openxmlformats.org/officeDocument/2006/relationships/image" Target="../media/image29.png"/><Relationship Id="rId9" Type="http://schemas.openxmlformats.org/officeDocument/2006/relationships/image" Target="../media/image48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Relationship Id="rId7" Type="http://schemas.openxmlformats.org/officeDocument/2006/relationships/image" Target="../media/image31.png"/><Relationship Id="rId8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52.png"/><Relationship Id="rId1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Relationship Id="rId5" Type="http://schemas.openxmlformats.org/officeDocument/2006/relationships/image" Target="../media/image46.png"/><Relationship Id="rId6" Type="http://schemas.openxmlformats.org/officeDocument/2006/relationships/image" Target="../media/image43.png"/><Relationship Id="rId7" Type="http://schemas.openxmlformats.org/officeDocument/2006/relationships/image" Target="../media/image68.png"/><Relationship Id="rId8" Type="http://schemas.openxmlformats.org/officeDocument/2006/relationships/image" Target="../media/image5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3.png"/><Relationship Id="rId4" Type="http://schemas.openxmlformats.org/officeDocument/2006/relationships/image" Target="../media/image77.png"/><Relationship Id="rId9" Type="http://schemas.openxmlformats.org/officeDocument/2006/relationships/image" Target="../media/image60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Relationship Id="rId7" Type="http://schemas.openxmlformats.org/officeDocument/2006/relationships/image" Target="../media/image62.png"/><Relationship Id="rId8" Type="http://schemas.openxmlformats.org/officeDocument/2006/relationships/image" Target="../media/image5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5.png"/><Relationship Id="rId4" Type="http://schemas.openxmlformats.org/officeDocument/2006/relationships/image" Target="../media/image7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5.jpg"/><Relationship Id="rId4" Type="http://schemas.openxmlformats.org/officeDocument/2006/relationships/image" Target="../media/image72.jpg"/><Relationship Id="rId5" Type="http://schemas.openxmlformats.org/officeDocument/2006/relationships/image" Target="../media/image73.jpg"/><Relationship Id="rId6" Type="http://schemas.openxmlformats.org/officeDocument/2006/relationships/image" Target="../media/image70.png"/><Relationship Id="rId7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C9C5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85" name="Google Shape;85;p1"/>
            <p:cNvPicPr preferRelativeResize="0"/>
            <p:nvPr/>
          </p:nvPicPr>
          <p:blipFill rotWithShape="1">
            <a:blip r:embed="rId3">
              <a:alphaModFix/>
            </a:blip>
            <a:srcRect b="43753" l="0" r="0" t="43753"/>
            <a:stretch/>
          </p:blipFill>
          <p:spPr>
            <a:xfrm>
              <a:off x="0" y="0"/>
              <a:ext cx="24384000" cy="45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"/>
            <p:cNvPicPr preferRelativeResize="0"/>
            <p:nvPr/>
          </p:nvPicPr>
          <p:blipFill rotWithShape="1">
            <a:blip r:embed="rId4">
              <a:alphaModFix/>
            </a:blip>
            <a:srcRect b="35937" l="0" r="0" t="35937"/>
            <a:stretch/>
          </p:blipFill>
          <p:spPr>
            <a:xfrm>
              <a:off x="0" y="4572000"/>
              <a:ext cx="24384000" cy="45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"/>
            <p:cNvPicPr preferRelativeResize="0"/>
            <p:nvPr/>
          </p:nvPicPr>
          <p:blipFill rotWithShape="1">
            <a:blip r:embed="rId5">
              <a:alphaModFix/>
            </a:blip>
            <a:srcRect b="26523" l="0" r="0" t="26523"/>
            <a:stretch/>
          </p:blipFill>
          <p:spPr>
            <a:xfrm>
              <a:off x="0" y="9144000"/>
              <a:ext cx="24384000" cy="4572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p1"/>
          <p:cNvGrpSpPr/>
          <p:nvPr/>
        </p:nvGrpSpPr>
        <p:grpSpPr>
          <a:xfrm>
            <a:off x="-388779" y="3122633"/>
            <a:ext cx="19065558" cy="523069"/>
            <a:chOff x="0" y="0"/>
            <a:chExt cx="25420744" cy="697425"/>
          </a:xfrm>
        </p:grpSpPr>
        <p:sp>
          <p:nvSpPr>
            <p:cNvPr id="89" name="Google Shape;89;p1"/>
            <p:cNvSpPr/>
            <p:nvPr/>
          </p:nvSpPr>
          <p:spPr>
            <a:xfrm>
              <a:off x="0" y="4132"/>
              <a:ext cx="12710372" cy="693293"/>
            </a:xfrm>
            <a:custGeom>
              <a:rect b="b" l="l" r="r" t="t"/>
              <a:pathLst>
                <a:path extrusionOk="0" h="693293" w="12710372">
                  <a:moveTo>
                    <a:pt x="0" y="0"/>
                  </a:moveTo>
                  <a:lnTo>
                    <a:pt x="12710372" y="0"/>
                  </a:lnTo>
                  <a:lnTo>
                    <a:pt x="12710372" y="693293"/>
                  </a:lnTo>
                  <a:lnTo>
                    <a:pt x="0" y="6932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0" name="Google Shape;90;p1"/>
            <p:cNvSpPr/>
            <p:nvPr/>
          </p:nvSpPr>
          <p:spPr>
            <a:xfrm flipH="1">
              <a:off x="12710372" y="0"/>
              <a:ext cx="12710372" cy="693293"/>
            </a:xfrm>
            <a:custGeom>
              <a:rect b="b" l="l" r="r" t="t"/>
              <a:pathLst>
                <a:path extrusionOk="0" h="693293" w="12710372">
                  <a:moveTo>
                    <a:pt x="12710372" y="0"/>
                  </a:moveTo>
                  <a:lnTo>
                    <a:pt x="0" y="0"/>
                  </a:lnTo>
                  <a:lnTo>
                    <a:pt x="0" y="693293"/>
                  </a:lnTo>
                  <a:lnTo>
                    <a:pt x="12710372" y="693293"/>
                  </a:lnTo>
                  <a:lnTo>
                    <a:pt x="12710372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91" name="Google Shape;91;p1"/>
          <p:cNvGrpSpPr/>
          <p:nvPr/>
        </p:nvGrpSpPr>
        <p:grpSpPr>
          <a:xfrm>
            <a:off x="-388779" y="6531682"/>
            <a:ext cx="19065558" cy="523069"/>
            <a:chOff x="0" y="0"/>
            <a:chExt cx="25420744" cy="697425"/>
          </a:xfrm>
        </p:grpSpPr>
        <p:sp>
          <p:nvSpPr>
            <p:cNvPr id="92" name="Google Shape;92;p1"/>
            <p:cNvSpPr/>
            <p:nvPr/>
          </p:nvSpPr>
          <p:spPr>
            <a:xfrm>
              <a:off x="0" y="4132"/>
              <a:ext cx="12710372" cy="693293"/>
            </a:xfrm>
            <a:custGeom>
              <a:rect b="b" l="l" r="r" t="t"/>
              <a:pathLst>
                <a:path extrusionOk="0" h="693293" w="12710372">
                  <a:moveTo>
                    <a:pt x="0" y="0"/>
                  </a:moveTo>
                  <a:lnTo>
                    <a:pt x="12710372" y="0"/>
                  </a:lnTo>
                  <a:lnTo>
                    <a:pt x="12710372" y="693293"/>
                  </a:lnTo>
                  <a:lnTo>
                    <a:pt x="0" y="6932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3" name="Google Shape;93;p1"/>
            <p:cNvSpPr/>
            <p:nvPr/>
          </p:nvSpPr>
          <p:spPr>
            <a:xfrm flipH="1">
              <a:off x="12710372" y="0"/>
              <a:ext cx="12710372" cy="693293"/>
            </a:xfrm>
            <a:custGeom>
              <a:rect b="b" l="l" r="r" t="t"/>
              <a:pathLst>
                <a:path extrusionOk="0" h="693293" w="12710372">
                  <a:moveTo>
                    <a:pt x="12710372" y="0"/>
                  </a:moveTo>
                  <a:lnTo>
                    <a:pt x="0" y="0"/>
                  </a:lnTo>
                  <a:lnTo>
                    <a:pt x="0" y="693293"/>
                  </a:lnTo>
                  <a:lnTo>
                    <a:pt x="12710372" y="693293"/>
                  </a:lnTo>
                  <a:lnTo>
                    <a:pt x="12710372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94" name="Google Shape;94;p1"/>
          <p:cNvSpPr/>
          <p:nvPr/>
        </p:nvSpPr>
        <p:spPr>
          <a:xfrm rot="-1490381">
            <a:off x="13708172" y="-442281"/>
            <a:ext cx="3637543" cy="4181084"/>
          </a:xfrm>
          <a:custGeom>
            <a:rect b="b" l="l" r="r" t="t"/>
            <a:pathLst>
              <a:path extrusionOk="0" h="4181084" w="3637543">
                <a:moveTo>
                  <a:pt x="0" y="0"/>
                </a:moveTo>
                <a:lnTo>
                  <a:pt x="3637543" y="0"/>
                </a:lnTo>
                <a:lnTo>
                  <a:pt x="3637543" y="4181084"/>
                </a:lnTo>
                <a:lnTo>
                  <a:pt x="0" y="4181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 rot="-261568">
            <a:off x="5856073" y="3926101"/>
            <a:ext cx="10290069" cy="1514297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 txBox="1"/>
          <p:nvPr/>
        </p:nvSpPr>
        <p:spPr>
          <a:xfrm rot="-204099">
            <a:off x="5710417" y="4008649"/>
            <a:ext cx="10591876" cy="1460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500" u="none" cap="none" strike="noStrike">
                <a:solidFill>
                  <a:srgbClr val="0C7462"/>
                </a:solidFill>
                <a:latin typeface="Arial"/>
                <a:ea typeface="Arial"/>
                <a:cs typeface="Arial"/>
                <a:sym typeface="Arial"/>
              </a:rPr>
              <a:t>PERSONAL SELLING</a:t>
            </a:r>
            <a:endParaRPr/>
          </a:p>
        </p:txBody>
      </p:sp>
      <p:sp>
        <p:nvSpPr>
          <p:cNvPr id="97" name="Google Shape;97;p1"/>
          <p:cNvSpPr/>
          <p:nvPr/>
        </p:nvSpPr>
        <p:spPr>
          <a:xfrm>
            <a:off x="2348125" y="5562800"/>
            <a:ext cx="13697400" cy="972300"/>
          </a:xfrm>
          <a:prstGeom prst="rect">
            <a:avLst/>
          </a:prstGeom>
          <a:solidFill>
            <a:srgbClr val="0099CC"/>
          </a:solidFill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-3354212" y="5696670"/>
            <a:ext cx="24996423" cy="6796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FFFDF6"/>
                </a:solidFill>
                <a:latin typeface="Arial"/>
                <a:ea typeface="Arial"/>
                <a:cs typeface="Arial"/>
                <a:sym typeface="Arial"/>
              </a:rPr>
              <a:t>IN BANGLADESH READY -MADE GARMENTS  INDUSTRY</a:t>
            </a:r>
            <a:endParaRPr b="1" i="0" sz="3800" u="none" cap="none" strike="noStrike">
              <a:solidFill>
                <a:srgbClr val="FFFDF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7566183" y="7054751"/>
            <a:ext cx="7236197" cy="682648"/>
          </a:xfrm>
          <a:prstGeom prst="rect">
            <a:avLst/>
          </a:prstGeom>
          <a:solidFill>
            <a:srgbClr val="FFC000"/>
          </a:solidFill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5211975" y="7186883"/>
            <a:ext cx="11944612" cy="418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C7462"/>
                </a:solidFill>
                <a:latin typeface="Arial"/>
                <a:ea typeface="Arial"/>
                <a:cs typeface="Arial"/>
                <a:sym typeface="Arial"/>
              </a:rPr>
              <a:t>PRESENTED BY  MD. SABBIR HOSSAIN</a:t>
            </a:r>
            <a:endParaRPr b="1" i="0" sz="2800" u="none" cap="none" strike="noStrike">
              <a:solidFill>
                <a:srgbClr val="0C74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6502504" y="2610650"/>
            <a:ext cx="3368749" cy="1923250"/>
          </a:xfrm>
          <a:custGeom>
            <a:rect b="b" l="l" r="r" t="t"/>
            <a:pathLst>
              <a:path extrusionOk="0" h="1923250" w="3368749">
                <a:moveTo>
                  <a:pt x="0" y="0"/>
                </a:moveTo>
                <a:lnTo>
                  <a:pt x="3368750" y="0"/>
                </a:lnTo>
                <a:lnTo>
                  <a:pt x="3368750" y="1923249"/>
                </a:lnTo>
                <a:lnTo>
                  <a:pt x="0" y="1923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" name="Google Shape;102;p1"/>
          <p:cNvSpPr/>
          <p:nvPr/>
        </p:nvSpPr>
        <p:spPr>
          <a:xfrm rot="-417047">
            <a:off x="10719434" y="3079174"/>
            <a:ext cx="4038600" cy="916047"/>
          </a:xfrm>
          <a:prstGeom prst="rect">
            <a:avLst/>
          </a:prstGeom>
          <a:solidFill>
            <a:srgbClr val="FFC000"/>
          </a:solidFill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 txBox="1"/>
          <p:nvPr/>
        </p:nvSpPr>
        <p:spPr>
          <a:xfrm rot="-445212">
            <a:off x="10235029" y="3124389"/>
            <a:ext cx="4970016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C7462"/>
                </a:solidFill>
                <a:latin typeface="Arial"/>
                <a:ea typeface="Arial"/>
                <a:cs typeface="Arial"/>
                <a:sym typeface="Arial"/>
              </a:rPr>
              <a:t>THE ROLE OF</a:t>
            </a:r>
            <a:endParaRPr/>
          </a:p>
        </p:txBody>
      </p:sp>
    </p:spTree>
  </p:cSld>
  <p:clrMapOvr>
    <a:masterClrMapping/>
  </p:clrMapOvr>
  <p:transition spd="slow" p14:dur="15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BFB0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"/>
          <p:cNvSpPr txBox="1"/>
          <p:nvPr/>
        </p:nvSpPr>
        <p:spPr>
          <a:xfrm>
            <a:off x="353291" y="738082"/>
            <a:ext cx="9799970" cy="2421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500" u="none" cap="none" strike="noStrike">
                <a:solidFill>
                  <a:srgbClr val="FFFFFF"/>
                </a:solidFill>
                <a:latin typeface="Raleway Black"/>
                <a:ea typeface="Raleway Black"/>
                <a:cs typeface="Raleway Black"/>
                <a:sym typeface="Raleway Black"/>
              </a:rPr>
              <a:t>Future of Personal Selling</a:t>
            </a:r>
            <a:endParaRPr/>
          </a:p>
        </p:txBody>
      </p:sp>
      <p:cxnSp>
        <p:nvCxnSpPr>
          <p:cNvPr id="261" name="Google Shape;261;p10"/>
          <p:cNvCxnSpPr/>
          <p:nvPr/>
        </p:nvCxnSpPr>
        <p:spPr>
          <a:xfrm>
            <a:off x="353291" y="3178388"/>
            <a:ext cx="8544197" cy="0"/>
          </a:xfrm>
          <a:prstGeom prst="straightConnector1">
            <a:avLst/>
          </a:pr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2" name="Google Shape;262;p10"/>
          <p:cNvCxnSpPr/>
          <p:nvPr/>
        </p:nvCxnSpPr>
        <p:spPr>
          <a:xfrm>
            <a:off x="353291" y="680932"/>
            <a:ext cx="8544197" cy="0"/>
          </a:xfrm>
          <a:prstGeom prst="straightConnector1">
            <a:avLst/>
          </a:pr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63" name="Google Shape;263;p10"/>
          <p:cNvGrpSpPr/>
          <p:nvPr/>
        </p:nvGrpSpPr>
        <p:grpSpPr>
          <a:xfrm>
            <a:off x="7454498" y="9258300"/>
            <a:ext cx="3822085" cy="277427"/>
            <a:chOff x="0" y="0"/>
            <a:chExt cx="5096114" cy="369903"/>
          </a:xfrm>
        </p:grpSpPr>
        <p:sp>
          <p:nvSpPr>
            <p:cNvPr id="264" name="Google Shape;264;p10"/>
            <p:cNvSpPr/>
            <p:nvPr/>
          </p:nvSpPr>
          <p:spPr>
            <a:xfrm rot="-5400000">
              <a:off x="1772329" y="0"/>
              <a:ext cx="369903" cy="369903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6B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 rot="-5400000">
              <a:off x="0" y="0"/>
              <a:ext cx="369903" cy="369903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6B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 rot="-5400000">
              <a:off x="2363105" y="0"/>
              <a:ext cx="369903" cy="369903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6B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1181553" y="0"/>
              <a:ext cx="369903" cy="369903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6B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3544658" y="0"/>
              <a:ext cx="369903" cy="369903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6B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4135434" y="0"/>
              <a:ext cx="369903" cy="369903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6B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 rot="-5400000">
              <a:off x="4726211" y="0"/>
              <a:ext cx="369903" cy="369903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6B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 rot="-5400000">
              <a:off x="590776" y="0"/>
              <a:ext cx="369903" cy="369903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6B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2953882" y="0"/>
              <a:ext cx="369903" cy="369903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6B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0"/>
          <p:cNvSpPr/>
          <p:nvPr/>
        </p:nvSpPr>
        <p:spPr>
          <a:xfrm>
            <a:off x="9365540" y="5448300"/>
            <a:ext cx="8238899" cy="4399458"/>
          </a:xfrm>
          <a:custGeom>
            <a:rect b="b" l="l" r="r" t="t"/>
            <a:pathLst>
              <a:path extrusionOk="0" h="3758184" w="7315200">
                <a:moveTo>
                  <a:pt x="0" y="0"/>
                </a:moveTo>
                <a:lnTo>
                  <a:pt x="7315200" y="0"/>
                </a:lnTo>
                <a:lnTo>
                  <a:pt x="7315200" y="3758184"/>
                </a:lnTo>
                <a:lnTo>
                  <a:pt x="0" y="3758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10"/>
          <p:cNvSpPr/>
          <p:nvPr/>
        </p:nvSpPr>
        <p:spPr>
          <a:xfrm>
            <a:off x="794271" y="3824356"/>
            <a:ext cx="6515702" cy="5008946"/>
          </a:xfrm>
          <a:custGeom>
            <a:rect b="b" l="l" r="r" t="t"/>
            <a:pathLst>
              <a:path extrusionOk="0" h="5008946" w="6515702">
                <a:moveTo>
                  <a:pt x="0" y="0"/>
                </a:moveTo>
                <a:lnTo>
                  <a:pt x="6515702" y="0"/>
                </a:lnTo>
                <a:lnTo>
                  <a:pt x="6515702" y="5008946"/>
                </a:lnTo>
                <a:lnTo>
                  <a:pt x="0" y="5008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10"/>
          <p:cNvSpPr/>
          <p:nvPr/>
        </p:nvSpPr>
        <p:spPr>
          <a:xfrm>
            <a:off x="-501891" y="6775902"/>
            <a:ext cx="2592324" cy="4114800"/>
          </a:xfrm>
          <a:custGeom>
            <a:rect b="b" l="l" r="r" t="t"/>
            <a:pathLst>
              <a:path extrusionOk="0" h="4114800" w="2592324">
                <a:moveTo>
                  <a:pt x="0" y="0"/>
                </a:moveTo>
                <a:lnTo>
                  <a:pt x="2592324" y="0"/>
                </a:lnTo>
                <a:lnTo>
                  <a:pt x="25923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10"/>
          <p:cNvSpPr/>
          <p:nvPr/>
        </p:nvSpPr>
        <p:spPr>
          <a:xfrm>
            <a:off x="6317277" y="5654888"/>
            <a:ext cx="1985391" cy="4114800"/>
          </a:xfrm>
          <a:custGeom>
            <a:rect b="b" l="l" r="r" t="t"/>
            <a:pathLst>
              <a:path extrusionOk="0" h="4114800" w="1985391">
                <a:moveTo>
                  <a:pt x="0" y="0"/>
                </a:moveTo>
                <a:lnTo>
                  <a:pt x="1985391" y="0"/>
                </a:lnTo>
                <a:lnTo>
                  <a:pt x="19853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10"/>
          <p:cNvSpPr txBox="1"/>
          <p:nvPr/>
        </p:nvSpPr>
        <p:spPr>
          <a:xfrm>
            <a:off x="1728119" y="5356546"/>
            <a:ext cx="4589158" cy="2911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8433" lvl="1" marL="59686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64"/>
              <a:buFont typeface="Arial"/>
              <a:buChar char="•"/>
            </a:pPr>
            <a:r>
              <a:rPr b="1" i="0" lang="en-US" sz="27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Evolving Buyer Expectations</a:t>
            </a:r>
            <a:endParaRPr/>
          </a:p>
          <a:p>
            <a:pPr indent="-298433" lvl="1" marL="59686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64"/>
              <a:buFont typeface="Arial"/>
              <a:buChar char="•"/>
            </a:pPr>
            <a:r>
              <a:rPr b="1" i="0" lang="en-US" sz="27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Digitalization of the Sales Process</a:t>
            </a:r>
            <a:endParaRPr/>
          </a:p>
          <a:p>
            <a:pPr indent="-298433" lvl="1" marL="596866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64"/>
              <a:buFont typeface="Arial"/>
              <a:buChar char="•"/>
            </a:pPr>
            <a:r>
              <a:rPr b="1" i="0" lang="en-US" sz="276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Skill Development for Sales Teams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BFB0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"/>
          <p:cNvSpPr txBox="1"/>
          <p:nvPr/>
        </p:nvSpPr>
        <p:spPr>
          <a:xfrm>
            <a:off x="4027361" y="3446584"/>
            <a:ext cx="9807291" cy="26049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889" u="none" cap="none" strike="noStrike">
                <a:solidFill>
                  <a:srgbClr val="9B877E"/>
                </a:solidFill>
                <a:latin typeface="Chewy"/>
                <a:ea typeface="Chewy"/>
                <a:cs typeface="Chewy"/>
                <a:sym typeface="Chewy"/>
              </a:rPr>
              <a:t>THANK YOU</a:t>
            </a:r>
            <a:endParaRPr/>
          </a:p>
        </p:txBody>
      </p:sp>
      <p:cxnSp>
        <p:nvCxnSpPr>
          <p:cNvPr id="283" name="Google Shape;283;p11"/>
          <p:cNvCxnSpPr/>
          <p:nvPr/>
        </p:nvCxnSpPr>
        <p:spPr>
          <a:xfrm>
            <a:off x="4349254" y="6013441"/>
            <a:ext cx="8504347" cy="19050"/>
          </a:xfrm>
          <a:prstGeom prst="straightConnector1">
            <a:avLst/>
          </a:prstGeom>
          <a:noFill/>
          <a:ln cap="flat" cmpd="sng" w="38100">
            <a:solidFill>
              <a:srgbClr val="C69F8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746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2"/>
          <p:cNvCxnSpPr/>
          <p:nvPr/>
        </p:nvCxnSpPr>
        <p:spPr>
          <a:xfrm>
            <a:off x="1520138" y="2426118"/>
            <a:ext cx="7358605" cy="0"/>
          </a:xfrm>
          <a:prstGeom prst="straightConnector1">
            <a:avLst/>
          </a:prstGeom>
          <a:noFill/>
          <a:ln cap="flat" cmpd="sng" w="38100">
            <a:solidFill>
              <a:srgbClr val="C69F8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2"/>
          <p:cNvSpPr/>
          <p:nvPr/>
        </p:nvSpPr>
        <p:spPr>
          <a:xfrm>
            <a:off x="8504092" y="1733982"/>
            <a:ext cx="374650" cy="374650"/>
          </a:xfrm>
          <a:custGeom>
            <a:rect b="b" l="l" r="r" t="t"/>
            <a:pathLst>
              <a:path extrusionOk="0" h="374650" w="374650">
                <a:moveTo>
                  <a:pt x="0" y="0"/>
                </a:moveTo>
                <a:lnTo>
                  <a:pt x="374651" y="0"/>
                </a:lnTo>
                <a:lnTo>
                  <a:pt x="374651" y="374650"/>
                </a:lnTo>
                <a:lnTo>
                  <a:pt x="0" y="374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2"/>
          <p:cNvSpPr/>
          <p:nvPr/>
        </p:nvSpPr>
        <p:spPr>
          <a:xfrm>
            <a:off x="12884256" y="1136419"/>
            <a:ext cx="12352120" cy="8229600"/>
          </a:xfrm>
          <a:custGeom>
            <a:rect b="b" l="l" r="r" t="t"/>
            <a:pathLst>
              <a:path extrusionOk="0" h="8229600" w="1235212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2"/>
          <p:cNvSpPr/>
          <p:nvPr/>
        </p:nvSpPr>
        <p:spPr>
          <a:xfrm>
            <a:off x="11117202" y="5973727"/>
            <a:ext cx="8628676" cy="8229600"/>
          </a:xfrm>
          <a:custGeom>
            <a:rect b="b" l="l" r="r" t="t"/>
            <a:pathLst>
              <a:path extrusionOk="0" h="8229600" w="8628676">
                <a:moveTo>
                  <a:pt x="0" y="0"/>
                </a:moveTo>
                <a:lnTo>
                  <a:pt x="8628676" y="0"/>
                </a:lnTo>
                <a:lnTo>
                  <a:pt x="86286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2"/>
          <p:cNvSpPr/>
          <p:nvPr/>
        </p:nvSpPr>
        <p:spPr>
          <a:xfrm>
            <a:off x="10383537" y="-4843701"/>
            <a:ext cx="11139898" cy="8229600"/>
          </a:xfrm>
          <a:custGeom>
            <a:rect b="b" l="l" r="r" t="t"/>
            <a:pathLst>
              <a:path extrusionOk="0" h="8229600" w="11139898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3" name="Google Shape;113;p2"/>
          <p:cNvGrpSpPr/>
          <p:nvPr/>
        </p:nvGrpSpPr>
        <p:grpSpPr>
          <a:xfrm rot="-508547">
            <a:off x="10423439" y="1142445"/>
            <a:ext cx="6726505" cy="4955192"/>
            <a:chOff x="0" y="0"/>
            <a:chExt cx="19050000" cy="14033500"/>
          </a:xfrm>
        </p:grpSpPr>
        <p:sp>
          <p:nvSpPr>
            <p:cNvPr id="114" name="Google Shape;114;p2"/>
            <p:cNvSpPr/>
            <p:nvPr/>
          </p:nvSpPr>
          <p:spPr>
            <a:xfrm>
              <a:off x="1169582" y="1014439"/>
              <a:ext cx="16710835" cy="12004622"/>
            </a:xfrm>
            <a:custGeom>
              <a:rect b="b" l="l" r="r" t="t"/>
              <a:pathLst>
                <a:path extrusionOk="0" h="12004622" w="16710835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4274" r="-4274" t="0"/>
              </a:stretch>
            </a:blipFill>
            <a:ln>
              <a:noFill/>
            </a:ln>
          </p:spPr>
        </p:sp>
        <p:sp>
          <p:nvSpPr>
            <p:cNvPr id="115" name="Google Shape;115;p2"/>
            <p:cNvSpPr/>
            <p:nvPr/>
          </p:nvSpPr>
          <p:spPr>
            <a:xfrm>
              <a:off x="0" y="0"/>
              <a:ext cx="19050000" cy="14033500"/>
            </a:xfrm>
            <a:custGeom>
              <a:rect b="b" l="l" r="r" t="t"/>
              <a:pathLst>
                <a:path extrusionOk="0" h="140335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224" l="0" r="0" t="-225"/>
              </a:stretch>
            </a:blipFill>
            <a:ln>
              <a:noFill/>
            </a:ln>
          </p:spPr>
        </p:sp>
      </p:grpSp>
      <p:grpSp>
        <p:nvGrpSpPr>
          <p:cNvPr id="116" name="Google Shape;116;p2"/>
          <p:cNvGrpSpPr/>
          <p:nvPr/>
        </p:nvGrpSpPr>
        <p:grpSpPr>
          <a:xfrm rot="325252">
            <a:off x="13021371" y="5973957"/>
            <a:ext cx="4211058" cy="3102146"/>
            <a:chOff x="0" y="0"/>
            <a:chExt cx="19050000" cy="14033500"/>
          </a:xfrm>
        </p:grpSpPr>
        <p:sp>
          <p:nvSpPr>
            <p:cNvPr id="117" name="Google Shape;117;p2"/>
            <p:cNvSpPr/>
            <p:nvPr/>
          </p:nvSpPr>
          <p:spPr>
            <a:xfrm>
              <a:off x="1169582" y="1014439"/>
              <a:ext cx="16710835" cy="12004622"/>
            </a:xfrm>
            <a:custGeom>
              <a:rect b="b" l="l" r="r" t="t"/>
              <a:pathLst>
                <a:path extrusionOk="0" h="12004622" w="16710835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-21834" r="-21833" t="0"/>
              </a:stretch>
            </a:blipFill>
            <a:ln>
              <a:noFill/>
            </a:ln>
          </p:spPr>
        </p:sp>
        <p:sp>
          <p:nvSpPr>
            <p:cNvPr id="118" name="Google Shape;118;p2"/>
            <p:cNvSpPr/>
            <p:nvPr/>
          </p:nvSpPr>
          <p:spPr>
            <a:xfrm>
              <a:off x="0" y="0"/>
              <a:ext cx="19050000" cy="14033500"/>
            </a:xfrm>
            <a:custGeom>
              <a:rect b="b" l="l" r="r" t="t"/>
              <a:pathLst>
                <a:path extrusionOk="0" h="140335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224" l="0" r="0" t="-225"/>
              </a:stretch>
            </a:blipFill>
            <a:ln>
              <a:noFill/>
            </a:ln>
          </p:spPr>
        </p:sp>
      </p:grpSp>
      <p:sp>
        <p:nvSpPr>
          <p:cNvPr id="119" name="Google Shape;119;p2"/>
          <p:cNvSpPr/>
          <p:nvPr/>
        </p:nvSpPr>
        <p:spPr>
          <a:xfrm>
            <a:off x="12009305" y="447714"/>
            <a:ext cx="2248955" cy="1978404"/>
          </a:xfrm>
          <a:custGeom>
            <a:rect b="b" l="l" r="r" t="t"/>
            <a:pathLst>
              <a:path extrusionOk="0" h="1978404" w="2248955">
                <a:moveTo>
                  <a:pt x="0" y="0"/>
                </a:moveTo>
                <a:lnTo>
                  <a:pt x="2248955" y="0"/>
                </a:lnTo>
                <a:lnTo>
                  <a:pt x="2248955" y="1978404"/>
                </a:lnTo>
                <a:lnTo>
                  <a:pt x="0" y="19784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" name="Google Shape;120;p2"/>
          <p:cNvSpPr/>
          <p:nvPr/>
        </p:nvSpPr>
        <p:spPr>
          <a:xfrm>
            <a:off x="8164892" y="8073054"/>
            <a:ext cx="2729108" cy="1890528"/>
          </a:xfrm>
          <a:custGeom>
            <a:rect b="b" l="l" r="r" t="t"/>
            <a:pathLst>
              <a:path extrusionOk="0" h="1890528" w="2729108">
                <a:moveTo>
                  <a:pt x="0" y="0"/>
                </a:moveTo>
                <a:lnTo>
                  <a:pt x="2729108" y="0"/>
                </a:lnTo>
                <a:lnTo>
                  <a:pt x="2729108" y="1890528"/>
                </a:lnTo>
                <a:lnTo>
                  <a:pt x="0" y="1890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2"/>
          <p:cNvSpPr/>
          <p:nvPr/>
        </p:nvSpPr>
        <p:spPr>
          <a:xfrm>
            <a:off x="12183828" y="546936"/>
            <a:ext cx="1899909" cy="1879182"/>
          </a:xfrm>
          <a:custGeom>
            <a:rect b="b" l="l" r="r" t="t"/>
            <a:pathLst>
              <a:path extrusionOk="0" h="1879182" w="1899909">
                <a:moveTo>
                  <a:pt x="0" y="0"/>
                </a:moveTo>
                <a:lnTo>
                  <a:pt x="1899909" y="0"/>
                </a:lnTo>
                <a:lnTo>
                  <a:pt x="1899909" y="1879182"/>
                </a:lnTo>
                <a:lnTo>
                  <a:pt x="0" y="1879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" name="Google Shape;122;p2"/>
          <p:cNvSpPr/>
          <p:nvPr/>
        </p:nvSpPr>
        <p:spPr>
          <a:xfrm>
            <a:off x="1506399" y="3571933"/>
            <a:ext cx="8449742" cy="4129834"/>
          </a:xfrm>
          <a:custGeom>
            <a:rect b="b" l="l" r="r" t="t"/>
            <a:pathLst>
              <a:path extrusionOk="0" h="4129834" w="8449742">
                <a:moveTo>
                  <a:pt x="0" y="0"/>
                </a:moveTo>
                <a:lnTo>
                  <a:pt x="8449742" y="0"/>
                </a:lnTo>
                <a:lnTo>
                  <a:pt x="8449742" y="4129834"/>
                </a:lnTo>
                <a:lnTo>
                  <a:pt x="0" y="4129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 amt="26000"/>
            </a:blip>
            <a:stretch>
              <a:fillRect b="-35415" l="-15776" r="0" t="-101461"/>
            </a:stretch>
          </a:blipFill>
          <a:ln cap="sq" cmpd="sng" w="38100">
            <a:solidFill>
              <a:srgbClr val="000000">
                <a:alpha val="25490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3" name="Google Shape;123;p2"/>
          <p:cNvSpPr/>
          <p:nvPr/>
        </p:nvSpPr>
        <p:spPr>
          <a:xfrm rot="628166">
            <a:off x="-166958" y="7942879"/>
            <a:ext cx="2896611" cy="2650399"/>
          </a:xfrm>
          <a:custGeom>
            <a:rect b="b" l="l" r="r" t="t"/>
            <a:pathLst>
              <a:path extrusionOk="0" h="2650399" w="2896611">
                <a:moveTo>
                  <a:pt x="0" y="0"/>
                </a:moveTo>
                <a:lnTo>
                  <a:pt x="2896611" y="0"/>
                </a:lnTo>
                <a:lnTo>
                  <a:pt x="2896611" y="2650399"/>
                </a:lnTo>
                <a:lnTo>
                  <a:pt x="0" y="26503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4" name="Google Shape;124;p2"/>
          <p:cNvSpPr/>
          <p:nvPr/>
        </p:nvSpPr>
        <p:spPr>
          <a:xfrm rot="4242572">
            <a:off x="1550963" y="8092410"/>
            <a:ext cx="2790764" cy="1319270"/>
          </a:xfrm>
          <a:custGeom>
            <a:rect b="b" l="l" r="r" t="t"/>
            <a:pathLst>
              <a:path extrusionOk="0" h="1319270" w="2790764">
                <a:moveTo>
                  <a:pt x="0" y="0"/>
                </a:moveTo>
                <a:lnTo>
                  <a:pt x="2790764" y="0"/>
                </a:lnTo>
                <a:lnTo>
                  <a:pt x="2790764" y="1319270"/>
                </a:lnTo>
                <a:lnTo>
                  <a:pt x="0" y="1319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p2"/>
          <p:cNvSpPr/>
          <p:nvPr/>
        </p:nvSpPr>
        <p:spPr>
          <a:xfrm rot="2700000">
            <a:off x="-2581429" y="-773732"/>
            <a:ext cx="3820303" cy="3820303"/>
          </a:xfrm>
          <a:custGeom>
            <a:rect b="b" l="l" r="r" t="t"/>
            <a:pathLst>
              <a:path extrusionOk="0" h="3820303" w="3820303">
                <a:moveTo>
                  <a:pt x="0" y="0"/>
                </a:moveTo>
                <a:lnTo>
                  <a:pt x="3820303" y="0"/>
                </a:lnTo>
                <a:lnTo>
                  <a:pt x="3820303" y="3820303"/>
                </a:lnTo>
                <a:lnTo>
                  <a:pt x="0" y="38203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p2"/>
          <p:cNvSpPr/>
          <p:nvPr/>
        </p:nvSpPr>
        <p:spPr>
          <a:xfrm rot="2872723">
            <a:off x="119933" y="-3471685"/>
            <a:ext cx="3820303" cy="3820303"/>
          </a:xfrm>
          <a:custGeom>
            <a:rect b="b" l="l" r="r" t="t"/>
            <a:pathLst>
              <a:path extrusionOk="0" h="3820303" w="3820303">
                <a:moveTo>
                  <a:pt x="0" y="0"/>
                </a:moveTo>
                <a:lnTo>
                  <a:pt x="3820303" y="0"/>
                </a:lnTo>
                <a:lnTo>
                  <a:pt x="3820303" y="3820303"/>
                </a:lnTo>
                <a:lnTo>
                  <a:pt x="0" y="38203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7" name="Google Shape;127;p2"/>
          <p:cNvSpPr/>
          <p:nvPr/>
        </p:nvSpPr>
        <p:spPr>
          <a:xfrm>
            <a:off x="7560727" y="2259320"/>
            <a:ext cx="2261381" cy="1126579"/>
          </a:xfrm>
          <a:custGeom>
            <a:rect b="b" l="l" r="r" t="t"/>
            <a:pathLst>
              <a:path extrusionOk="0" h="1126579" w="2261381">
                <a:moveTo>
                  <a:pt x="0" y="0"/>
                </a:moveTo>
                <a:lnTo>
                  <a:pt x="2261381" y="0"/>
                </a:lnTo>
                <a:lnTo>
                  <a:pt x="2261381" y="1126579"/>
                </a:lnTo>
                <a:lnTo>
                  <a:pt x="0" y="1126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 amt="7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8" name="Google Shape;128;p2"/>
          <p:cNvSpPr/>
          <p:nvPr/>
        </p:nvSpPr>
        <p:spPr>
          <a:xfrm>
            <a:off x="7268065" y="2259320"/>
            <a:ext cx="2261381" cy="1126579"/>
          </a:xfrm>
          <a:custGeom>
            <a:rect b="b" l="l" r="r" t="t"/>
            <a:pathLst>
              <a:path extrusionOk="0" h="1126579" w="2261381">
                <a:moveTo>
                  <a:pt x="0" y="0"/>
                </a:moveTo>
                <a:lnTo>
                  <a:pt x="2261381" y="0"/>
                </a:lnTo>
                <a:lnTo>
                  <a:pt x="2261381" y="1126579"/>
                </a:lnTo>
                <a:lnTo>
                  <a:pt x="0" y="1126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 amt="9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" name="Google Shape;129;p2"/>
          <p:cNvSpPr txBox="1"/>
          <p:nvPr/>
        </p:nvSpPr>
        <p:spPr>
          <a:xfrm>
            <a:off x="12418609" y="1279294"/>
            <a:ext cx="3679303" cy="557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00" u="none" cap="none" strike="noStrike">
                <a:solidFill>
                  <a:srgbClr val="FFDE59"/>
                </a:solidFill>
                <a:latin typeface="Arial"/>
                <a:ea typeface="Arial"/>
                <a:cs typeface="Arial"/>
                <a:sym typeface="Arial"/>
              </a:rPr>
              <a:t>RMG</a:t>
            </a:r>
            <a:endParaRPr/>
          </a:p>
        </p:txBody>
      </p:sp>
      <p:sp>
        <p:nvSpPr>
          <p:cNvPr id="130" name="Google Shape;130;p2"/>
          <p:cNvSpPr txBox="1"/>
          <p:nvPr/>
        </p:nvSpPr>
        <p:spPr>
          <a:xfrm>
            <a:off x="2346732" y="1592113"/>
            <a:ext cx="6157361" cy="717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250" u="none" cap="none" strike="noStrike">
                <a:solidFill>
                  <a:srgbClr val="FAFAE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131" name="Google Shape;131;p2"/>
          <p:cNvSpPr txBox="1"/>
          <p:nvPr/>
        </p:nvSpPr>
        <p:spPr>
          <a:xfrm>
            <a:off x="1418549" y="3781108"/>
            <a:ext cx="8232609" cy="3414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5981" lvl="1" marL="531964" marR="0" rtl="0" algn="just">
              <a:lnSpc>
                <a:spcPct val="14003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63"/>
              <a:buFont typeface="Arial"/>
              <a:buChar char="•"/>
            </a:pPr>
            <a:r>
              <a:rPr b="1" i="0" lang="en-US" sz="246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Ready-Made Garments (RMG) industry is a critical driver of Bangladesh’s economy, representing over 80% of the country’s total export revenue. Since the 1980s, the RMG sector has propelled Bangladesh to the position of the second-largest garment exporter in the world.The industry provides employment for approximately 4.4 million workers, the majority of whom are women.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DB8"/>
            </a:gs>
            <a:gs pos="100000">
              <a:srgbClr val="B4B9E4"/>
            </a:gs>
          </a:gsLst>
          <a:lin ang="0" scaled="0"/>
        </a:gra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/>
          <p:cNvSpPr/>
          <p:nvPr/>
        </p:nvSpPr>
        <p:spPr>
          <a:xfrm>
            <a:off x="4330645" y="2155320"/>
            <a:ext cx="10384353" cy="8229600"/>
          </a:xfrm>
          <a:custGeom>
            <a:rect b="b" l="l" r="r" t="t"/>
            <a:pathLst>
              <a:path extrusionOk="0" h="8229600" w="10384353">
                <a:moveTo>
                  <a:pt x="0" y="0"/>
                </a:moveTo>
                <a:lnTo>
                  <a:pt x="10384354" y="0"/>
                </a:lnTo>
                <a:lnTo>
                  <a:pt x="103843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3"/>
          <p:cNvSpPr/>
          <p:nvPr/>
        </p:nvSpPr>
        <p:spPr>
          <a:xfrm>
            <a:off x="13641740" y="1521147"/>
            <a:ext cx="1825603" cy="1825603"/>
          </a:xfrm>
          <a:custGeom>
            <a:rect b="b" l="l" r="r" t="t"/>
            <a:pathLst>
              <a:path extrusionOk="0" h="1825603" w="1825603">
                <a:moveTo>
                  <a:pt x="0" y="0"/>
                </a:moveTo>
                <a:lnTo>
                  <a:pt x="1825603" y="0"/>
                </a:lnTo>
                <a:lnTo>
                  <a:pt x="1825603" y="1825604"/>
                </a:lnTo>
                <a:lnTo>
                  <a:pt x="0" y="1825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3"/>
          <p:cNvSpPr/>
          <p:nvPr/>
        </p:nvSpPr>
        <p:spPr>
          <a:xfrm>
            <a:off x="16173498" y="-66278"/>
            <a:ext cx="2882819" cy="2472017"/>
          </a:xfrm>
          <a:custGeom>
            <a:rect b="b" l="l" r="r" t="t"/>
            <a:pathLst>
              <a:path extrusionOk="0" h="2472017" w="2882819">
                <a:moveTo>
                  <a:pt x="0" y="0"/>
                </a:moveTo>
                <a:lnTo>
                  <a:pt x="2882818" y="0"/>
                </a:lnTo>
                <a:lnTo>
                  <a:pt x="2882818" y="2472018"/>
                </a:lnTo>
                <a:lnTo>
                  <a:pt x="0" y="247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3"/>
          <p:cNvSpPr/>
          <p:nvPr/>
        </p:nvSpPr>
        <p:spPr>
          <a:xfrm>
            <a:off x="10936469" y="7675378"/>
            <a:ext cx="5410541" cy="2414454"/>
          </a:xfrm>
          <a:custGeom>
            <a:rect b="b" l="l" r="r" t="t"/>
            <a:pathLst>
              <a:path extrusionOk="0" h="2414454" w="5410541">
                <a:moveTo>
                  <a:pt x="0" y="0"/>
                </a:moveTo>
                <a:lnTo>
                  <a:pt x="5410541" y="0"/>
                </a:lnTo>
                <a:lnTo>
                  <a:pt x="5410541" y="2414454"/>
                </a:lnTo>
                <a:lnTo>
                  <a:pt x="0" y="24144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3"/>
          <p:cNvSpPr/>
          <p:nvPr/>
        </p:nvSpPr>
        <p:spPr>
          <a:xfrm rot="367982">
            <a:off x="268989" y="3086100"/>
            <a:ext cx="3487293" cy="4114800"/>
          </a:xfrm>
          <a:custGeom>
            <a:rect b="b" l="l" r="r" t="t"/>
            <a:pathLst>
              <a:path extrusionOk="0" h="4114800" w="3487293">
                <a:moveTo>
                  <a:pt x="0" y="0"/>
                </a:moveTo>
                <a:lnTo>
                  <a:pt x="3487293" y="0"/>
                </a:lnTo>
                <a:lnTo>
                  <a:pt x="34872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3"/>
          <p:cNvSpPr/>
          <p:nvPr/>
        </p:nvSpPr>
        <p:spPr>
          <a:xfrm rot="-1138841">
            <a:off x="1320238" y="5814864"/>
            <a:ext cx="3487293" cy="4114800"/>
          </a:xfrm>
          <a:custGeom>
            <a:rect b="b" l="l" r="r" t="t"/>
            <a:pathLst>
              <a:path extrusionOk="0" h="4114800" w="3487293">
                <a:moveTo>
                  <a:pt x="0" y="0"/>
                </a:moveTo>
                <a:lnTo>
                  <a:pt x="3487293" y="0"/>
                </a:lnTo>
                <a:lnTo>
                  <a:pt x="34872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3"/>
          <p:cNvSpPr/>
          <p:nvPr/>
        </p:nvSpPr>
        <p:spPr>
          <a:xfrm rot="339886">
            <a:off x="572685" y="3484632"/>
            <a:ext cx="2924720" cy="2647606"/>
          </a:xfrm>
          <a:custGeom>
            <a:rect b="b" l="l" r="r" t="t"/>
            <a:pathLst>
              <a:path extrusionOk="0" h="2647606" w="2924720">
                <a:moveTo>
                  <a:pt x="0" y="0"/>
                </a:moveTo>
                <a:lnTo>
                  <a:pt x="2924721" y="0"/>
                </a:lnTo>
                <a:lnTo>
                  <a:pt x="2924721" y="2647607"/>
                </a:lnTo>
                <a:lnTo>
                  <a:pt x="0" y="26476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10348" r="-10347" t="0"/>
            </a:stretch>
          </a:blipFill>
          <a:ln>
            <a:noFill/>
          </a:ln>
        </p:spPr>
      </p:sp>
      <p:sp>
        <p:nvSpPr>
          <p:cNvPr id="143" name="Google Shape;143;p3"/>
          <p:cNvSpPr/>
          <p:nvPr/>
        </p:nvSpPr>
        <p:spPr>
          <a:xfrm rot="-1203002">
            <a:off x="1584874" y="6158519"/>
            <a:ext cx="2958021" cy="2673739"/>
          </a:xfrm>
          <a:custGeom>
            <a:rect b="b" l="l" r="r" t="t"/>
            <a:pathLst>
              <a:path extrusionOk="0" h="2673739" w="2958021">
                <a:moveTo>
                  <a:pt x="0" y="0"/>
                </a:moveTo>
                <a:lnTo>
                  <a:pt x="2958020" y="0"/>
                </a:lnTo>
                <a:lnTo>
                  <a:pt x="2958020" y="2673739"/>
                </a:lnTo>
                <a:lnTo>
                  <a:pt x="0" y="26737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21416" r="-39720" t="0"/>
            </a:stretch>
          </a:blipFill>
          <a:ln>
            <a:noFill/>
          </a:ln>
        </p:spPr>
      </p:sp>
      <p:sp>
        <p:nvSpPr>
          <p:cNvPr id="144" name="Google Shape;144;p3"/>
          <p:cNvSpPr txBox="1"/>
          <p:nvPr/>
        </p:nvSpPr>
        <p:spPr>
          <a:xfrm>
            <a:off x="745874" y="463129"/>
            <a:ext cx="15879258" cy="164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11" u="none" cap="none" strike="noStrike">
                <a:solidFill>
                  <a:srgbClr val="538CD5"/>
                </a:solidFill>
                <a:latin typeface="Arial Rounded"/>
                <a:ea typeface="Arial Rounded"/>
                <a:cs typeface="Arial Rounded"/>
                <a:sym typeface="Arial Rounded"/>
              </a:rPr>
              <a:t>UNDERSTANDING  PERSONAL  SELLING  AND NEGOTIATION</a:t>
            </a:r>
            <a:endParaRPr/>
          </a:p>
        </p:txBody>
      </p:sp>
      <p:sp>
        <p:nvSpPr>
          <p:cNvPr id="145" name="Google Shape;145;p3"/>
          <p:cNvSpPr txBox="1"/>
          <p:nvPr/>
        </p:nvSpPr>
        <p:spPr>
          <a:xfrm>
            <a:off x="4911590" y="3842654"/>
            <a:ext cx="4935662" cy="151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3309" lvl="1" marL="626619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22243C"/>
              </a:buClr>
              <a:buSzPts val="2902"/>
              <a:buFont typeface="Arial"/>
              <a:buChar char="•"/>
            </a:pPr>
            <a:r>
              <a:rPr b="1" i="0" lang="en-US" sz="2902" u="none" cap="none" strike="noStrike">
                <a:solidFill>
                  <a:srgbClr val="22243C"/>
                </a:solidFill>
                <a:latin typeface="Arial"/>
                <a:ea typeface="Arial"/>
                <a:cs typeface="Arial"/>
                <a:sym typeface="Arial"/>
              </a:rPr>
              <a:t>Pricing Flexibility</a:t>
            </a:r>
            <a:endParaRPr/>
          </a:p>
          <a:p>
            <a:pPr indent="-313309" lvl="1" marL="626619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22243C"/>
              </a:buClr>
              <a:buSzPts val="2902"/>
              <a:buFont typeface="Arial"/>
              <a:buChar char="•"/>
            </a:pPr>
            <a:r>
              <a:rPr b="1" i="0" lang="en-US" sz="2902" u="none" cap="none" strike="noStrike">
                <a:solidFill>
                  <a:srgbClr val="22243C"/>
                </a:solidFill>
                <a:latin typeface="Arial"/>
                <a:ea typeface="Arial"/>
                <a:cs typeface="Arial"/>
                <a:sym typeface="Arial"/>
              </a:rPr>
              <a:t>Volume and Order SizeC</a:t>
            </a:r>
            <a:endParaRPr/>
          </a:p>
          <a:p>
            <a:pPr indent="-313309" lvl="1" marL="626619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22243C"/>
              </a:buClr>
              <a:buSzPts val="2902"/>
              <a:buFont typeface="Arial"/>
              <a:buChar char="•"/>
            </a:pPr>
            <a:r>
              <a:rPr b="1" i="0" lang="en-US" sz="2902" u="none" cap="none" strike="noStrike">
                <a:solidFill>
                  <a:srgbClr val="22243C"/>
                </a:solidFill>
                <a:latin typeface="Arial"/>
                <a:ea typeface="Arial"/>
                <a:cs typeface="Arial"/>
                <a:sym typeface="Arial"/>
              </a:rPr>
              <a:t>ompliance and Standards</a:t>
            </a:r>
            <a:endParaRPr/>
          </a:p>
        </p:txBody>
      </p:sp>
      <p:sp>
        <p:nvSpPr>
          <p:cNvPr id="146" name="Google Shape;146;p3"/>
          <p:cNvSpPr txBox="1"/>
          <p:nvPr/>
        </p:nvSpPr>
        <p:spPr>
          <a:xfrm>
            <a:off x="7332838" y="6593121"/>
            <a:ext cx="5028828" cy="1516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3309" lvl="1" marL="626619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22243C"/>
              </a:buClr>
              <a:buSzPts val="2902"/>
              <a:buFont typeface="Arial"/>
              <a:buChar char="•"/>
            </a:pPr>
            <a:r>
              <a:rPr b="1" i="0" lang="en-US" sz="2902" u="none" cap="none" strike="noStrike">
                <a:solidFill>
                  <a:srgbClr val="22243C"/>
                </a:solidFill>
                <a:latin typeface="Arial"/>
                <a:ea typeface="Arial"/>
                <a:cs typeface="Arial"/>
                <a:sym typeface="Arial"/>
              </a:rPr>
              <a:t>Relationship Building</a:t>
            </a:r>
            <a:endParaRPr/>
          </a:p>
          <a:p>
            <a:pPr indent="-313309" lvl="1" marL="626619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22243C"/>
              </a:buClr>
              <a:buSzPts val="2902"/>
              <a:buFont typeface="Arial"/>
              <a:buChar char="•"/>
            </a:pPr>
            <a:r>
              <a:rPr b="1" i="0" lang="en-US" sz="2902" u="none" cap="none" strike="noStrike">
                <a:solidFill>
                  <a:srgbClr val="22243C"/>
                </a:solidFill>
                <a:latin typeface="Arial"/>
                <a:ea typeface="Arial"/>
                <a:cs typeface="Arial"/>
                <a:sym typeface="Arial"/>
              </a:rPr>
              <a:t>Credibility and Reputation</a:t>
            </a:r>
            <a:endParaRPr/>
          </a:p>
          <a:p>
            <a:pPr indent="-313309" lvl="1" marL="626619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22243C"/>
              </a:buClr>
              <a:buSzPts val="2902"/>
              <a:buFont typeface="Arial"/>
              <a:buChar char="•"/>
            </a:pPr>
            <a:r>
              <a:rPr b="1" i="0" lang="en-US" sz="2902" u="none" cap="none" strike="noStrike">
                <a:solidFill>
                  <a:srgbClr val="22243C"/>
                </a:solidFill>
                <a:latin typeface="Arial"/>
                <a:ea typeface="Arial"/>
                <a:cs typeface="Arial"/>
                <a:sym typeface="Arial"/>
              </a:rPr>
              <a:t>Follow-Up and Service</a:t>
            </a:r>
            <a:endParaRPr/>
          </a:p>
        </p:txBody>
      </p:sp>
      <p:sp>
        <p:nvSpPr>
          <p:cNvPr id="147" name="Google Shape;147;p3"/>
          <p:cNvSpPr txBox="1"/>
          <p:nvPr/>
        </p:nvSpPr>
        <p:spPr>
          <a:xfrm>
            <a:off x="4566951" y="3099206"/>
            <a:ext cx="6780305" cy="604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83" u="none" cap="none" strike="noStrike">
                <a:solidFill>
                  <a:srgbClr val="0C7462"/>
                </a:solidFill>
                <a:latin typeface="Arial"/>
                <a:ea typeface="Arial"/>
                <a:cs typeface="Arial"/>
                <a:sym typeface="Arial"/>
              </a:rPr>
              <a:t>Key Features of Negotiation</a:t>
            </a:r>
            <a:endParaRPr/>
          </a:p>
        </p:txBody>
      </p:sp>
      <p:sp>
        <p:nvSpPr>
          <p:cNvPr id="148" name="Google Shape;148;p3"/>
          <p:cNvSpPr txBox="1"/>
          <p:nvPr/>
        </p:nvSpPr>
        <p:spPr>
          <a:xfrm>
            <a:off x="5866378" y="5934552"/>
            <a:ext cx="7775362" cy="605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46" u="none" cap="none" strike="noStrike">
                <a:solidFill>
                  <a:srgbClr val="0C7462"/>
                </a:solidFill>
                <a:latin typeface="Arial"/>
                <a:ea typeface="Arial"/>
                <a:cs typeface="Arial"/>
                <a:sym typeface="Arial"/>
              </a:rPr>
              <a:t>Key Features of Personal Selling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C5B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"/>
          <p:cNvSpPr/>
          <p:nvPr/>
        </p:nvSpPr>
        <p:spPr>
          <a:xfrm>
            <a:off x="14198398" y="6889173"/>
            <a:ext cx="2932834" cy="5640065"/>
          </a:xfrm>
          <a:custGeom>
            <a:rect b="b" l="l" r="r" t="t"/>
            <a:pathLst>
              <a:path extrusionOk="0" h="5640065" w="2932834">
                <a:moveTo>
                  <a:pt x="0" y="0"/>
                </a:moveTo>
                <a:lnTo>
                  <a:pt x="2932834" y="0"/>
                </a:lnTo>
                <a:lnTo>
                  <a:pt x="2932834" y="5640065"/>
                </a:lnTo>
                <a:lnTo>
                  <a:pt x="0" y="5640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4"/>
          <p:cNvSpPr/>
          <p:nvPr/>
        </p:nvSpPr>
        <p:spPr>
          <a:xfrm>
            <a:off x="15664815" y="6328064"/>
            <a:ext cx="2623185" cy="4114800"/>
          </a:xfrm>
          <a:custGeom>
            <a:rect b="b" l="l" r="r" t="t"/>
            <a:pathLst>
              <a:path extrusionOk="0" h="4114800" w="2623185">
                <a:moveTo>
                  <a:pt x="0" y="0"/>
                </a:moveTo>
                <a:lnTo>
                  <a:pt x="2623185" y="0"/>
                </a:lnTo>
                <a:lnTo>
                  <a:pt x="26231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4"/>
          <p:cNvSpPr/>
          <p:nvPr/>
        </p:nvSpPr>
        <p:spPr>
          <a:xfrm>
            <a:off x="3132427" y="6045755"/>
            <a:ext cx="11171895" cy="3663451"/>
          </a:xfrm>
          <a:custGeom>
            <a:rect b="b" l="l" r="r" t="t"/>
            <a:pathLst>
              <a:path extrusionOk="0" h="3663451" w="11171895">
                <a:moveTo>
                  <a:pt x="0" y="0"/>
                </a:moveTo>
                <a:lnTo>
                  <a:pt x="11171895" y="0"/>
                </a:lnTo>
                <a:lnTo>
                  <a:pt x="11171895" y="3663450"/>
                </a:lnTo>
                <a:lnTo>
                  <a:pt x="0" y="3663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4"/>
          <p:cNvSpPr/>
          <p:nvPr/>
        </p:nvSpPr>
        <p:spPr>
          <a:xfrm>
            <a:off x="13453509" y="8094802"/>
            <a:ext cx="3677723" cy="2326995"/>
          </a:xfrm>
          <a:custGeom>
            <a:rect b="b" l="l" r="r" t="t"/>
            <a:pathLst>
              <a:path extrusionOk="0" h="2326995" w="3677723">
                <a:moveTo>
                  <a:pt x="0" y="0"/>
                </a:moveTo>
                <a:lnTo>
                  <a:pt x="3677723" y="0"/>
                </a:lnTo>
                <a:lnTo>
                  <a:pt x="3677723" y="2326996"/>
                </a:lnTo>
                <a:lnTo>
                  <a:pt x="0" y="2326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4"/>
          <p:cNvSpPr/>
          <p:nvPr/>
        </p:nvSpPr>
        <p:spPr>
          <a:xfrm>
            <a:off x="123794" y="8094802"/>
            <a:ext cx="1771935" cy="2043660"/>
          </a:xfrm>
          <a:custGeom>
            <a:rect b="b" l="l" r="r" t="t"/>
            <a:pathLst>
              <a:path extrusionOk="0" h="2043660" w="1771935">
                <a:moveTo>
                  <a:pt x="0" y="0"/>
                </a:moveTo>
                <a:lnTo>
                  <a:pt x="1771935" y="0"/>
                </a:lnTo>
                <a:lnTo>
                  <a:pt x="1771935" y="2043660"/>
                </a:lnTo>
                <a:lnTo>
                  <a:pt x="0" y="2043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4"/>
          <p:cNvSpPr/>
          <p:nvPr/>
        </p:nvSpPr>
        <p:spPr>
          <a:xfrm>
            <a:off x="1854406" y="2382304"/>
            <a:ext cx="11171895" cy="3663451"/>
          </a:xfrm>
          <a:custGeom>
            <a:rect b="b" l="l" r="r" t="t"/>
            <a:pathLst>
              <a:path extrusionOk="0" h="3663451" w="11171895">
                <a:moveTo>
                  <a:pt x="0" y="0"/>
                </a:moveTo>
                <a:lnTo>
                  <a:pt x="11171895" y="0"/>
                </a:lnTo>
                <a:lnTo>
                  <a:pt x="11171895" y="3663451"/>
                </a:lnTo>
                <a:lnTo>
                  <a:pt x="0" y="3663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52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4"/>
          <p:cNvSpPr/>
          <p:nvPr/>
        </p:nvSpPr>
        <p:spPr>
          <a:xfrm rot="-1111623">
            <a:off x="1951499" y="7112234"/>
            <a:ext cx="915459" cy="1820230"/>
          </a:xfrm>
          <a:custGeom>
            <a:rect b="b" l="l" r="r" t="t"/>
            <a:pathLst>
              <a:path extrusionOk="0" h="1820230" w="915459">
                <a:moveTo>
                  <a:pt x="0" y="0"/>
                </a:moveTo>
                <a:lnTo>
                  <a:pt x="915459" y="0"/>
                </a:lnTo>
                <a:lnTo>
                  <a:pt x="915459" y="1820230"/>
                </a:lnTo>
                <a:lnTo>
                  <a:pt x="0" y="18202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4"/>
          <p:cNvSpPr/>
          <p:nvPr/>
        </p:nvSpPr>
        <p:spPr>
          <a:xfrm>
            <a:off x="1621010" y="8648700"/>
            <a:ext cx="2563260" cy="1975104"/>
          </a:xfrm>
          <a:custGeom>
            <a:rect b="b" l="l" r="r" t="t"/>
            <a:pathLst>
              <a:path extrusionOk="0" h="1975104" w="2563260">
                <a:moveTo>
                  <a:pt x="0" y="0"/>
                </a:moveTo>
                <a:lnTo>
                  <a:pt x="2563260" y="0"/>
                </a:lnTo>
                <a:lnTo>
                  <a:pt x="2563260" y="1975104"/>
                </a:lnTo>
                <a:lnTo>
                  <a:pt x="0" y="1975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4"/>
          <p:cNvSpPr/>
          <p:nvPr/>
        </p:nvSpPr>
        <p:spPr>
          <a:xfrm rot="5482995">
            <a:off x="-2147499" y="-570303"/>
            <a:ext cx="8239900" cy="8229600"/>
          </a:xfrm>
          <a:custGeom>
            <a:rect b="b" l="l" r="r" t="t"/>
            <a:pathLst>
              <a:path extrusionOk="0"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4"/>
          <p:cNvSpPr txBox="1"/>
          <p:nvPr/>
        </p:nvSpPr>
        <p:spPr>
          <a:xfrm>
            <a:off x="1456243" y="1431253"/>
            <a:ext cx="13133886" cy="650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0C7462"/>
                </a:solidFill>
                <a:latin typeface="Arial"/>
                <a:ea typeface="Arial"/>
                <a:cs typeface="Arial"/>
                <a:sym typeface="Arial"/>
              </a:rPr>
              <a:t>and it’s impact on the economy of  Bangladesh</a:t>
            </a:r>
            <a:endParaRPr/>
          </a:p>
        </p:txBody>
      </p:sp>
      <p:sp>
        <p:nvSpPr>
          <p:cNvPr id="163" name="Google Shape;163;p4"/>
          <p:cNvSpPr txBox="1"/>
          <p:nvPr/>
        </p:nvSpPr>
        <p:spPr>
          <a:xfrm>
            <a:off x="2536712" y="3182267"/>
            <a:ext cx="9197045" cy="1678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9268" lvl="1" marL="698536" marR="0" rtl="0" algn="l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34"/>
              <a:buFont typeface="Arial"/>
              <a:buChar char="•"/>
            </a:pPr>
            <a:r>
              <a:rPr b="1" i="0" lang="en-US" sz="32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Crucial for both global and local economy</a:t>
            </a:r>
            <a:endParaRPr/>
          </a:p>
          <a:p>
            <a:pPr indent="-349268" lvl="1" marL="698536" marR="0" rtl="0" algn="l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34"/>
              <a:buFont typeface="Arial"/>
              <a:buChar char="•"/>
            </a:pPr>
            <a:r>
              <a:rPr b="1" i="0" lang="en-US" sz="32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Second-largest garment exporter globally (after China)</a:t>
            </a:r>
            <a:endParaRPr/>
          </a:p>
        </p:txBody>
      </p:sp>
      <p:sp>
        <p:nvSpPr>
          <p:cNvPr id="164" name="Google Shape;164;p4"/>
          <p:cNvSpPr txBox="1"/>
          <p:nvPr/>
        </p:nvSpPr>
        <p:spPr>
          <a:xfrm>
            <a:off x="3749921" y="6280439"/>
            <a:ext cx="9936908" cy="2836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Prominent Garment Companies</a:t>
            </a:r>
            <a:endParaRPr/>
          </a:p>
          <a:p>
            <a:pPr indent="-291720" lvl="1" marL="58344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2"/>
              <a:buFont typeface="Arial"/>
              <a:buChar char="•"/>
            </a:pPr>
            <a:r>
              <a:rPr b="1" i="0" lang="en-US" sz="27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Ha-Meem Group: Denim and woven garments for Gap, H&amp;M</a:t>
            </a:r>
            <a:endParaRPr/>
          </a:p>
          <a:p>
            <a:pPr indent="-291720" lvl="1" marL="58344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2"/>
              <a:buFont typeface="Arial"/>
              <a:buChar char="•"/>
            </a:pPr>
            <a:r>
              <a:rPr b="1" i="0" lang="en-US" sz="27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Beximco Textile: High-quality textiles for Zara, Calvin Klein</a:t>
            </a:r>
            <a:endParaRPr/>
          </a:p>
          <a:p>
            <a:pPr indent="-291720" lvl="1" marL="58344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2"/>
              <a:buFont typeface="Arial"/>
              <a:buChar char="•"/>
            </a:pPr>
            <a:r>
              <a:rPr b="1" i="0" lang="en-US" sz="27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DBL Group: Knitwear for Puma, H&amp;M</a:t>
            </a:r>
            <a:endParaRPr/>
          </a:p>
          <a:p>
            <a:pPr indent="-291720" lvl="1" marL="58344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2"/>
              <a:buFont typeface="Arial"/>
              <a:buChar char="•"/>
            </a:pPr>
            <a:r>
              <a:rPr b="1" i="0" lang="en-US" sz="27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Square Fashions: Knit and woven garments for Marks &amp; Spence</a:t>
            </a:r>
            <a:endParaRPr/>
          </a:p>
        </p:txBody>
      </p:sp>
      <p:sp>
        <p:nvSpPr>
          <p:cNvPr id="165" name="Google Shape;165;p4"/>
          <p:cNvSpPr txBox="1"/>
          <p:nvPr/>
        </p:nvSpPr>
        <p:spPr>
          <a:xfrm>
            <a:off x="762000" y="775048"/>
            <a:ext cx="18169254" cy="65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250" u="none" cap="none" strike="noStrike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rPr>
              <a:t>READY - MADE  GARMENT  INDUSTRY</a:t>
            </a:r>
            <a:endParaRPr/>
          </a:p>
        </p:txBody>
      </p:sp>
    </p:spTree>
  </p:cSld>
  <p:clrMapOvr>
    <a:masterClrMapping/>
  </p:clrMapOvr>
  <p:transition spd="slow" p14:dur="2500">
    <p:checker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171" name="Google Shape;171;p5"/>
          <p:cNvSpPr/>
          <p:nvPr/>
        </p:nvSpPr>
        <p:spPr>
          <a:xfrm flipH="1">
            <a:off x="-1867065" y="2777095"/>
            <a:ext cx="7276534" cy="7639406"/>
          </a:xfrm>
          <a:custGeom>
            <a:rect b="b" l="l" r="r" t="t"/>
            <a:pathLst>
              <a:path extrusionOk="0" h="7639406" w="7276534">
                <a:moveTo>
                  <a:pt x="7276534" y="0"/>
                </a:moveTo>
                <a:lnTo>
                  <a:pt x="0" y="0"/>
                </a:lnTo>
                <a:lnTo>
                  <a:pt x="0" y="7639406"/>
                </a:lnTo>
                <a:lnTo>
                  <a:pt x="7276534" y="7639406"/>
                </a:lnTo>
                <a:lnTo>
                  <a:pt x="727653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5"/>
          <p:cNvSpPr/>
          <p:nvPr/>
        </p:nvSpPr>
        <p:spPr>
          <a:xfrm>
            <a:off x="485976" y="4672920"/>
            <a:ext cx="3470104" cy="5084402"/>
          </a:xfrm>
          <a:custGeom>
            <a:rect b="b" l="l" r="r" t="t"/>
            <a:pathLst>
              <a:path extrusionOk="0" h="5084402" w="3470104">
                <a:moveTo>
                  <a:pt x="0" y="0"/>
                </a:moveTo>
                <a:lnTo>
                  <a:pt x="3470104" y="0"/>
                </a:lnTo>
                <a:lnTo>
                  <a:pt x="3470104" y="5084402"/>
                </a:lnTo>
                <a:lnTo>
                  <a:pt x="0" y="50844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5"/>
          <p:cNvSpPr/>
          <p:nvPr/>
        </p:nvSpPr>
        <p:spPr>
          <a:xfrm>
            <a:off x="7580860" y="5451880"/>
            <a:ext cx="6539218" cy="4209622"/>
          </a:xfrm>
          <a:custGeom>
            <a:rect b="b" l="l" r="r" t="t"/>
            <a:pathLst>
              <a:path extrusionOk="0" h="4209622" w="6539218">
                <a:moveTo>
                  <a:pt x="0" y="0"/>
                </a:moveTo>
                <a:lnTo>
                  <a:pt x="6539218" y="0"/>
                </a:lnTo>
                <a:lnTo>
                  <a:pt x="6539218" y="4209622"/>
                </a:lnTo>
                <a:lnTo>
                  <a:pt x="0" y="42096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8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5"/>
          <p:cNvSpPr/>
          <p:nvPr/>
        </p:nvSpPr>
        <p:spPr>
          <a:xfrm rot="69133">
            <a:off x="13527997" y="1497418"/>
            <a:ext cx="4534215" cy="4114800"/>
          </a:xfrm>
          <a:custGeom>
            <a:rect b="b" l="l" r="r" t="t"/>
            <a:pathLst>
              <a:path extrusionOk="0" h="4114800" w="4534215">
                <a:moveTo>
                  <a:pt x="0" y="0"/>
                </a:moveTo>
                <a:lnTo>
                  <a:pt x="4534214" y="0"/>
                </a:lnTo>
                <a:lnTo>
                  <a:pt x="45342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4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5"/>
          <p:cNvSpPr/>
          <p:nvPr/>
        </p:nvSpPr>
        <p:spPr>
          <a:xfrm>
            <a:off x="-163628" y="0"/>
            <a:ext cx="2384656" cy="2378695"/>
          </a:xfrm>
          <a:custGeom>
            <a:rect b="b" l="l" r="r" t="t"/>
            <a:pathLst>
              <a:path extrusionOk="0" h="2378695" w="2384656">
                <a:moveTo>
                  <a:pt x="0" y="0"/>
                </a:moveTo>
                <a:lnTo>
                  <a:pt x="2384656" y="0"/>
                </a:lnTo>
                <a:lnTo>
                  <a:pt x="2384656" y="2378695"/>
                </a:lnTo>
                <a:lnTo>
                  <a:pt x="0" y="23786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5"/>
          <p:cNvSpPr/>
          <p:nvPr/>
        </p:nvSpPr>
        <p:spPr>
          <a:xfrm>
            <a:off x="17074766" y="6670175"/>
            <a:ext cx="1028359" cy="1773032"/>
          </a:xfrm>
          <a:custGeom>
            <a:rect b="b" l="l" r="r" t="t"/>
            <a:pathLst>
              <a:path extrusionOk="0" h="1773032" w="1028359">
                <a:moveTo>
                  <a:pt x="0" y="0"/>
                </a:moveTo>
                <a:lnTo>
                  <a:pt x="1028359" y="0"/>
                </a:lnTo>
                <a:lnTo>
                  <a:pt x="1028359" y="1773032"/>
                </a:lnTo>
                <a:lnTo>
                  <a:pt x="0" y="1773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5"/>
          <p:cNvSpPr/>
          <p:nvPr/>
        </p:nvSpPr>
        <p:spPr>
          <a:xfrm>
            <a:off x="12137504" y="7975791"/>
            <a:ext cx="7315200" cy="2112264"/>
          </a:xfrm>
          <a:custGeom>
            <a:rect b="b" l="l" r="r" t="t"/>
            <a:pathLst>
              <a:path extrusionOk="0" h="2112264" w="7315200">
                <a:moveTo>
                  <a:pt x="0" y="0"/>
                </a:moveTo>
                <a:lnTo>
                  <a:pt x="7315200" y="0"/>
                </a:lnTo>
                <a:lnTo>
                  <a:pt x="7315200" y="2112264"/>
                </a:lnTo>
                <a:lnTo>
                  <a:pt x="0" y="21122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5"/>
          <p:cNvSpPr/>
          <p:nvPr/>
        </p:nvSpPr>
        <p:spPr>
          <a:xfrm>
            <a:off x="4925230" y="2079148"/>
            <a:ext cx="6773262" cy="4360287"/>
          </a:xfrm>
          <a:custGeom>
            <a:rect b="b" l="l" r="r" t="t"/>
            <a:pathLst>
              <a:path extrusionOk="0" h="4360287" w="6773262">
                <a:moveTo>
                  <a:pt x="0" y="0"/>
                </a:moveTo>
                <a:lnTo>
                  <a:pt x="6773262" y="0"/>
                </a:lnTo>
                <a:lnTo>
                  <a:pt x="6773262" y="4360288"/>
                </a:lnTo>
                <a:lnTo>
                  <a:pt x="0" y="43602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87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5"/>
          <p:cNvSpPr txBox="1"/>
          <p:nvPr/>
        </p:nvSpPr>
        <p:spPr>
          <a:xfrm>
            <a:off x="-1531121" y="449861"/>
            <a:ext cx="19819121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00" u="none" cap="none" strike="noStrike">
                <a:solidFill>
                  <a:srgbClr val="F8F8F8"/>
                </a:solidFill>
                <a:latin typeface="Ultra"/>
                <a:ea typeface="Ultra"/>
                <a:cs typeface="Ultra"/>
                <a:sym typeface="Ultra"/>
              </a:rPr>
              <a:t>Personal selling in </a:t>
            </a:r>
            <a:endParaRPr/>
          </a:p>
        </p:txBody>
      </p:sp>
      <p:sp>
        <p:nvSpPr>
          <p:cNvPr id="180" name="Google Shape;180;p5"/>
          <p:cNvSpPr txBox="1"/>
          <p:nvPr/>
        </p:nvSpPr>
        <p:spPr>
          <a:xfrm>
            <a:off x="2757541" y="1333500"/>
            <a:ext cx="19819121" cy="6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00" u="none" cap="none" strike="noStrike">
                <a:solidFill>
                  <a:srgbClr val="FFFFFF"/>
                </a:solidFill>
                <a:latin typeface="Ultra"/>
                <a:ea typeface="Ultra"/>
                <a:cs typeface="Ultra"/>
                <a:sym typeface="Ultra"/>
              </a:rPr>
              <a:t>Ready Made Garment Industry</a:t>
            </a:r>
            <a:endParaRPr/>
          </a:p>
        </p:txBody>
      </p:sp>
      <p:sp>
        <p:nvSpPr>
          <p:cNvPr id="181" name="Google Shape;181;p5"/>
          <p:cNvSpPr txBox="1"/>
          <p:nvPr/>
        </p:nvSpPr>
        <p:spPr>
          <a:xfrm>
            <a:off x="5257800" y="3155776"/>
            <a:ext cx="6004699" cy="2121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5827" lvl="1" marL="471654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Selling to International Buyers (B2B)</a:t>
            </a:r>
            <a:endParaRPr/>
          </a:p>
          <a:p>
            <a:pPr indent="-235827" lvl="1" marL="471654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 of Sales Representatives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5827" lvl="1" marL="471654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Digital Tools in Personal Selling</a:t>
            </a:r>
            <a:endParaRPr/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8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8153400" y="6758635"/>
            <a:ext cx="6127654" cy="1700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4028" lvl="1" marL="508056" marR="0" rtl="0" algn="l">
              <a:lnSpc>
                <a:spcPct val="1176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Selling in Local Markets (Retail)</a:t>
            </a:r>
            <a:endParaRPr/>
          </a:p>
          <a:p>
            <a:pPr indent="-254028" lvl="1" marL="508056" marR="0" rtl="0" algn="l">
              <a:lnSpc>
                <a:spcPct val="1176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Challenges in Personal Selling</a:t>
            </a:r>
            <a:endParaRPr/>
          </a:p>
          <a:p>
            <a:pPr indent="-76228" lvl="1" marL="508056" marR="0" rtl="0" algn="l">
              <a:lnSpc>
                <a:spcPct val="1176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7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AEE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6"/>
          <p:cNvGrpSpPr/>
          <p:nvPr/>
        </p:nvGrpSpPr>
        <p:grpSpPr>
          <a:xfrm>
            <a:off x="-489926" y="-217450"/>
            <a:ext cx="19267853" cy="10721900"/>
            <a:chOff x="0" y="0"/>
            <a:chExt cx="25690470" cy="14295867"/>
          </a:xfrm>
        </p:grpSpPr>
        <p:sp>
          <p:nvSpPr>
            <p:cNvPr id="188" name="Google Shape;188;p6"/>
            <p:cNvSpPr/>
            <p:nvPr/>
          </p:nvSpPr>
          <p:spPr>
            <a:xfrm>
              <a:off x="0" y="0"/>
              <a:ext cx="14295867" cy="14295867"/>
            </a:xfrm>
            <a:custGeom>
              <a:rect b="b" l="l" r="r" t="t"/>
              <a:pathLst>
                <a:path extrusionOk="0" h="14295867" w="14295867">
                  <a:moveTo>
                    <a:pt x="0" y="0"/>
                  </a:moveTo>
                  <a:lnTo>
                    <a:pt x="14295867" y="0"/>
                  </a:lnTo>
                  <a:lnTo>
                    <a:pt x="14295867" y="14295867"/>
                  </a:lnTo>
                  <a:lnTo>
                    <a:pt x="0" y="1429586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>
              <a:off x="11394603" y="0"/>
              <a:ext cx="14295867" cy="14295867"/>
            </a:xfrm>
            <a:custGeom>
              <a:rect b="b" l="l" r="r" t="t"/>
              <a:pathLst>
                <a:path extrusionOk="0" h="14295867" w="14295867">
                  <a:moveTo>
                    <a:pt x="0" y="0"/>
                  </a:moveTo>
                  <a:lnTo>
                    <a:pt x="14295867" y="0"/>
                  </a:lnTo>
                  <a:lnTo>
                    <a:pt x="14295867" y="14295867"/>
                  </a:lnTo>
                  <a:lnTo>
                    <a:pt x="0" y="1429586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999"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190" name="Google Shape;190;p6"/>
          <p:cNvGrpSpPr/>
          <p:nvPr/>
        </p:nvGrpSpPr>
        <p:grpSpPr>
          <a:xfrm>
            <a:off x="-2829784" y="0"/>
            <a:ext cx="24446397" cy="12223198"/>
            <a:chOff x="0" y="0"/>
            <a:chExt cx="32595196" cy="16297598"/>
          </a:xfrm>
        </p:grpSpPr>
        <p:sp>
          <p:nvSpPr>
            <p:cNvPr id="191" name="Google Shape;191;p6"/>
            <p:cNvSpPr/>
            <p:nvPr/>
          </p:nvSpPr>
          <p:spPr>
            <a:xfrm rot="-5400000">
              <a:off x="0" y="0"/>
              <a:ext cx="16297598" cy="16297598"/>
            </a:xfrm>
            <a:custGeom>
              <a:rect b="b" l="l" r="r" t="t"/>
              <a:pathLst>
                <a:path extrusionOk="0" h="16297598" w="16297598">
                  <a:moveTo>
                    <a:pt x="0" y="0"/>
                  </a:moveTo>
                  <a:lnTo>
                    <a:pt x="16297598" y="0"/>
                  </a:lnTo>
                  <a:lnTo>
                    <a:pt x="16297598" y="16297598"/>
                  </a:lnTo>
                  <a:lnTo>
                    <a:pt x="0" y="162975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92" name="Google Shape;192;p6"/>
            <p:cNvSpPr/>
            <p:nvPr/>
          </p:nvSpPr>
          <p:spPr>
            <a:xfrm rot="-5400000">
              <a:off x="16297598" y="0"/>
              <a:ext cx="16297598" cy="16297598"/>
            </a:xfrm>
            <a:custGeom>
              <a:rect b="b" l="l" r="r" t="t"/>
              <a:pathLst>
                <a:path extrusionOk="0" h="16297598" w="16297598">
                  <a:moveTo>
                    <a:pt x="0" y="0"/>
                  </a:moveTo>
                  <a:lnTo>
                    <a:pt x="16297598" y="0"/>
                  </a:lnTo>
                  <a:lnTo>
                    <a:pt x="16297598" y="16297598"/>
                  </a:lnTo>
                  <a:lnTo>
                    <a:pt x="0" y="162975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93" name="Google Shape;193;p6"/>
          <p:cNvSpPr/>
          <p:nvPr/>
        </p:nvSpPr>
        <p:spPr>
          <a:xfrm>
            <a:off x="17014959" y="4668279"/>
            <a:ext cx="244341" cy="244341"/>
          </a:xfrm>
          <a:custGeom>
            <a:rect b="b" l="l" r="r" t="t"/>
            <a:pathLst>
              <a:path extrusionOk="0" h="244341" w="244341">
                <a:moveTo>
                  <a:pt x="0" y="0"/>
                </a:moveTo>
                <a:lnTo>
                  <a:pt x="244341" y="0"/>
                </a:lnTo>
                <a:lnTo>
                  <a:pt x="244341" y="244341"/>
                </a:lnTo>
                <a:lnTo>
                  <a:pt x="0" y="244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4" name="Google Shape;194;p6"/>
          <p:cNvGrpSpPr/>
          <p:nvPr/>
        </p:nvGrpSpPr>
        <p:grpSpPr>
          <a:xfrm>
            <a:off x="1028700" y="3156939"/>
            <a:ext cx="6096463" cy="440214"/>
            <a:chOff x="0" y="-38100"/>
            <a:chExt cx="1605653" cy="115941"/>
          </a:xfrm>
        </p:grpSpPr>
        <p:sp>
          <p:nvSpPr>
            <p:cNvPr id="195" name="Google Shape;195;p6"/>
            <p:cNvSpPr/>
            <p:nvPr/>
          </p:nvSpPr>
          <p:spPr>
            <a:xfrm>
              <a:off x="0" y="0"/>
              <a:ext cx="1605653" cy="77841"/>
            </a:xfrm>
            <a:custGeom>
              <a:rect b="b" l="l" r="r" t="t"/>
              <a:pathLst>
                <a:path extrusionOk="0" h="77841" w="1605653">
                  <a:moveTo>
                    <a:pt x="0" y="0"/>
                  </a:moveTo>
                  <a:lnTo>
                    <a:pt x="1605653" y="0"/>
                  </a:lnTo>
                  <a:lnTo>
                    <a:pt x="1605653" y="77841"/>
                  </a:lnTo>
                  <a:lnTo>
                    <a:pt x="0" y="77841"/>
                  </a:lnTo>
                  <a:close/>
                </a:path>
              </a:pathLst>
            </a:custGeom>
            <a:solidFill>
              <a:srgbClr val="6D5FED"/>
            </a:solidFill>
            <a:ln>
              <a:noFill/>
            </a:ln>
          </p:spPr>
        </p:sp>
        <p:sp>
          <p:nvSpPr>
            <p:cNvPr id="196" name="Google Shape;196;p6"/>
            <p:cNvSpPr txBox="1"/>
            <p:nvPr/>
          </p:nvSpPr>
          <p:spPr>
            <a:xfrm>
              <a:off x="0" y="-38100"/>
              <a:ext cx="1605653" cy="1159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6"/>
          <p:cNvSpPr/>
          <p:nvPr/>
        </p:nvSpPr>
        <p:spPr>
          <a:xfrm>
            <a:off x="12497558" y="6657364"/>
            <a:ext cx="5609538" cy="3421818"/>
          </a:xfrm>
          <a:custGeom>
            <a:rect b="b" l="l" r="r" t="t"/>
            <a:pathLst>
              <a:path extrusionOk="0" h="3421818" w="5609538">
                <a:moveTo>
                  <a:pt x="0" y="0"/>
                </a:moveTo>
                <a:lnTo>
                  <a:pt x="5609538" y="0"/>
                </a:lnTo>
                <a:lnTo>
                  <a:pt x="5609538" y="3421818"/>
                </a:lnTo>
                <a:lnTo>
                  <a:pt x="0" y="34218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6"/>
          <p:cNvSpPr/>
          <p:nvPr/>
        </p:nvSpPr>
        <p:spPr>
          <a:xfrm rot="-1180486">
            <a:off x="13330196" y="440533"/>
            <a:ext cx="5267120" cy="3239279"/>
          </a:xfrm>
          <a:custGeom>
            <a:rect b="b" l="l" r="r" t="t"/>
            <a:pathLst>
              <a:path extrusionOk="0" h="3239279" w="5267120">
                <a:moveTo>
                  <a:pt x="0" y="0"/>
                </a:moveTo>
                <a:lnTo>
                  <a:pt x="5267119" y="0"/>
                </a:lnTo>
                <a:lnTo>
                  <a:pt x="5267119" y="3239279"/>
                </a:lnTo>
                <a:lnTo>
                  <a:pt x="0" y="3239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6"/>
          <p:cNvSpPr/>
          <p:nvPr/>
        </p:nvSpPr>
        <p:spPr>
          <a:xfrm>
            <a:off x="5714523" y="4351518"/>
            <a:ext cx="5727664" cy="5727664"/>
          </a:xfrm>
          <a:custGeom>
            <a:rect b="b" l="l" r="r" t="t"/>
            <a:pathLst>
              <a:path extrusionOk="0" h="5727664" w="5727664">
                <a:moveTo>
                  <a:pt x="0" y="0"/>
                </a:moveTo>
                <a:lnTo>
                  <a:pt x="5727664" y="0"/>
                </a:lnTo>
                <a:lnTo>
                  <a:pt x="5727664" y="5727664"/>
                </a:lnTo>
                <a:lnTo>
                  <a:pt x="0" y="5727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6"/>
          <p:cNvSpPr/>
          <p:nvPr/>
        </p:nvSpPr>
        <p:spPr>
          <a:xfrm>
            <a:off x="12084609" y="8497003"/>
            <a:ext cx="1055019" cy="1582179"/>
          </a:xfrm>
          <a:custGeom>
            <a:rect b="b" l="l" r="r" t="t"/>
            <a:pathLst>
              <a:path extrusionOk="0" h="1582179" w="1055019">
                <a:moveTo>
                  <a:pt x="0" y="0"/>
                </a:moveTo>
                <a:lnTo>
                  <a:pt x="1055019" y="0"/>
                </a:lnTo>
                <a:lnTo>
                  <a:pt x="1055019" y="1582179"/>
                </a:lnTo>
                <a:lnTo>
                  <a:pt x="0" y="1582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6"/>
          <p:cNvSpPr/>
          <p:nvPr/>
        </p:nvSpPr>
        <p:spPr>
          <a:xfrm>
            <a:off x="7213305" y="2060172"/>
            <a:ext cx="2574160" cy="2278132"/>
          </a:xfrm>
          <a:custGeom>
            <a:rect b="b" l="l" r="r" t="t"/>
            <a:pathLst>
              <a:path extrusionOk="0" h="2278132" w="2574160">
                <a:moveTo>
                  <a:pt x="0" y="0"/>
                </a:moveTo>
                <a:lnTo>
                  <a:pt x="2574160" y="0"/>
                </a:lnTo>
                <a:lnTo>
                  <a:pt x="2574160" y="2278132"/>
                </a:lnTo>
                <a:lnTo>
                  <a:pt x="0" y="22781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6"/>
          <p:cNvSpPr/>
          <p:nvPr/>
        </p:nvSpPr>
        <p:spPr>
          <a:xfrm>
            <a:off x="287912" y="4668279"/>
            <a:ext cx="5840168" cy="4974958"/>
          </a:xfrm>
          <a:custGeom>
            <a:rect b="b" l="l" r="r" t="t"/>
            <a:pathLst>
              <a:path extrusionOk="0" h="4974958" w="5840168">
                <a:moveTo>
                  <a:pt x="0" y="0"/>
                </a:moveTo>
                <a:lnTo>
                  <a:pt x="5840168" y="0"/>
                </a:lnTo>
                <a:lnTo>
                  <a:pt x="5840168" y="4974958"/>
                </a:lnTo>
                <a:lnTo>
                  <a:pt x="0" y="4974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3" name="Google Shape;203;p6"/>
          <p:cNvGrpSpPr/>
          <p:nvPr/>
        </p:nvGrpSpPr>
        <p:grpSpPr>
          <a:xfrm>
            <a:off x="6006566" y="4836763"/>
            <a:ext cx="5143579" cy="4806473"/>
            <a:chOff x="0" y="-38100"/>
            <a:chExt cx="1354687" cy="1265902"/>
          </a:xfrm>
        </p:grpSpPr>
        <p:sp>
          <p:nvSpPr>
            <p:cNvPr id="204" name="Google Shape;204;p6"/>
            <p:cNvSpPr/>
            <p:nvPr/>
          </p:nvSpPr>
          <p:spPr>
            <a:xfrm>
              <a:off x="0" y="0"/>
              <a:ext cx="1354687" cy="1227802"/>
            </a:xfrm>
            <a:custGeom>
              <a:rect b="b" l="l" r="r" t="t"/>
              <a:pathLst>
                <a:path extrusionOk="0" h="1227802" w="1354687">
                  <a:moveTo>
                    <a:pt x="0" y="0"/>
                  </a:moveTo>
                  <a:lnTo>
                    <a:pt x="1354687" y="0"/>
                  </a:lnTo>
                  <a:lnTo>
                    <a:pt x="1354687" y="1227802"/>
                  </a:lnTo>
                  <a:lnTo>
                    <a:pt x="0" y="1227802"/>
                  </a:lnTo>
                  <a:close/>
                </a:path>
              </a:pathLst>
            </a:custGeom>
            <a:solidFill>
              <a:srgbClr val="B6BFB0">
                <a:alpha val="43921"/>
              </a:srgbClr>
            </a:solidFill>
            <a:ln>
              <a:noFill/>
            </a:ln>
          </p:spPr>
        </p:sp>
        <p:sp>
          <p:nvSpPr>
            <p:cNvPr id="205" name="Google Shape;205;p6"/>
            <p:cNvSpPr txBox="1"/>
            <p:nvPr/>
          </p:nvSpPr>
          <p:spPr>
            <a:xfrm>
              <a:off x="0" y="-38100"/>
              <a:ext cx="1354687" cy="12659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6"/>
          <p:cNvSpPr txBox="1"/>
          <p:nvPr/>
        </p:nvSpPr>
        <p:spPr>
          <a:xfrm>
            <a:off x="981650" y="939160"/>
            <a:ext cx="8411765" cy="211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754" u="none" cap="none" strike="noStrike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NEGOTIATION TACTICS</a:t>
            </a:r>
            <a:endParaRPr/>
          </a:p>
        </p:txBody>
      </p:sp>
      <p:sp>
        <p:nvSpPr>
          <p:cNvPr id="207" name="Google Shape;207;p6"/>
          <p:cNvSpPr txBox="1"/>
          <p:nvPr/>
        </p:nvSpPr>
        <p:spPr>
          <a:xfrm>
            <a:off x="5955232" y="5095875"/>
            <a:ext cx="5486956" cy="4741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1720" lvl="1" marL="58344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702"/>
              <a:buFont typeface="Arial"/>
              <a:buChar char="•"/>
            </a:pPr>
            <a:r>
              <a:rPr b="1" i="0" lang="en-US" sz="2702" u="none" cap="none" strike="noStrike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Focus on Value, Not Just Price</a:t>
            </a:r>
            <a:endParaRPr/>
          </a:p>
          <a:p>
            <a:pPr indent="-291720" lvl="1" marL="58344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702"/>
              <a:buFont typeface="Arial"/>
              <a:buChar char="•"/>
            </a:pPr>
            <a:r>
              <a:rPr b="1" i="0" lang="en-US" sz="2702" u="none" cap="none" strike="noStrike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Use Data to Your Advantage</a:t>
            </a:r>
            <a:endParaRPr/>
          </a:p>
          <a:p>
            <a:pPr indent="-291720" lvl="1" marL="58344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702"/>
              <a:buFont typeface="Arial"/>
              <a:buChar char="•"/>
            </a:pPr>
            <a:r>
              <a:rPr b="1" i="0" lang="en-US" sz="2702" u="none" cap="none" strike="noStrike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Be Flexible with Pricing</a:t>
            </a:r>
            <a:endParaRPr/>
          </a:p>
          <a:p>
            <a:pPr indent="-291720" lvl="1" marL="58344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702"/>
              <a:buFont typeface="Arial"/>
              <a:buChar char="•"/>
            </a:pPr>
            <a:r>
              <a:rPr b="1" i="0" lang="en-US" sz="2702" u="none" cap="none" strike="noStrike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Build Personal Relationships</a:t>
            </a:r>
            <a:endParaRPr/>
          </a:p>
          <a:p>
            <a:pPr indent="-291720" lvl="1" marL="58344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702"/>
              <a:buFont typeface="Arial"/>
              <a:buChar char="•"/>
            </a:pPr>
            <a:r>
              <a:rPr b="1" i="0" lang="en-US" sz="2702" u="none" cap="none" strike="noStrike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Provide Tailored Solutions</a:t>
            </a:r>
            <a:endParaRPr/>
          </a:p>
          <a:p>
            <a:pPr indent="-291720" lvl="1" marL="58344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702"/>
              <a:buFont typeface="Arial"/>
              <a:buChar char="•"/>
            </a:pPr>
            <a:r>
              <a:rPr b="1" i="0" lang="en-US" sz="2702" u="none" cap="none" strike="noStrike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Leverage Technology</a:t>
            </a:r>
            <a:endParaRPr/>
          </a:p>
          <a:p>
            <a:pPr indent="-291720" lvl="1" marL="58344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702"/>
              <a:buFont typeface="Arial"/>
              <a:buChar char="•"/>
            </a:pPr>
            <a:r>
              <a:rPr b="1" i="0" lang="en-US" sz="2702" u="none" cap="none" strike="noStrike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Showcase Your Supply Chain Strengths</a:t>
            </a:r>
            <a:endParaRPr/>
          </a:p>
          <a:p>
            <a:pPr indent="-291720" lvl="1" marL="58344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702"/>
              <a:buFont typeface="Arial"/>
              <a:buChar char="•"/>
            </a:pPr>
            <a:r>
              <a:rPr b="1" i="0" lang="en-US" sz="2702" u="none" cap="none" strike="noStrike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Understand Buyer Motivations</a:t>
            </a:r>
            <a:endParaRPr/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702" u="none" cap="none" strike="noStrike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7C7C7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"/>
          <p:cNvSpPr/>
          <p:nvPr/>
        </p:nvSpPr>
        <p:spPr>
          <a:xfrm flipH="1" rot="10800000">
            <a:off x="-528882" y="-4942892"/>
            <a:ext cx="19345763" cy="9885784"/>
          </a:xfrm>
          <a:custGeom>
            <a:rect b="b" l="l" r="r" t="t"/>
            <a:pathLst>
              <a:path extrusionOk="0" h="9885784" w="19345763">
                <a:moveTo>
                  <a:pt x="0" y="9885784"/>
                </a:moveTo>
                <a:lnTo>
                  <a:pt x="19345764" y="9885784"/>
                </a:lnTo>
                <a:lnTo>
                  <a:pt x="19345764" y="0"/>
                </a:lnTo>
                <a:lnTo>
                  <a:pt x="0" y="0"/>
                </a:lnTo>
                <a:lnTo>
                  <a:pt x="0" y="9885784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23243" l="0" r="-81649" t="-30918"/>
            </a:stretch>
          </a:blipFill>
          <a:ln>
            <a:noFill/>
          </a:ln>
        </p:spPr>
      </p:sp>
      <p:sp>
        <p:nvSpPr>
          <p:cNvPr id="213" name="Google Shape;213;p7"/>
          <p:cNvSpPr/>
          <p:nvPr/>
        </p:nvSpPr>
        <p:spPr>
          <a:xfrm>
            <a:off x="-768927" y="-3522518"/>
            <a:ext cx="11471564" cy="8229600"/>
          </a:xfrm>
          <a:custGeom>
            <a:rect b="b" l="l" r="r" t="t"/>
            <a:pathLst>
              <a:path extrusionOk="0" h="8229600" w="11471564">
                <a:moveTo>
                  <a:pt x="0" y="0"/>
                </a:moveTo>
                <a:lnTo>
                  <a:pt x="11471563" y="0"/>
                </a:lnTo>
                <a:lnTo>
                  <a:pt x="1147156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271" l="0" r="0" t="-2271"/>
            </a:stretch>
          </a:blipFill>
          <a:ln>
            <a:noFill/>
          </a:ln>
        </p:spPr>
      </p:sp>
      <p:sp>
        <p:nvSpPr>
          <p:cNvPr id="214" name="Google Shape;214;p7"/>
          <p:cNvSpPr/>
          <p:nvPr/>
        </p:nvSpPr>
        <p:spPr>
          <a:xfrm flipH="1">
            <a:off x="0" y="3485017"/>
            <a:ext cx="8776752" cy="6801983"/>
          </a:xfrm>
          <a:custGeom>
            <a:rect b="b" l="l" r="r" t="t"/>
            <a:pathLst>
              <a:path extrusionOk="0" h="6801983" w="8776752">
                <a:moveTo>
                  <a:pt x="8776752" y="0"/>
                </a:moveTo>
                <a:lnTo>
                  <a:pt x="0" y="0"/>
                </a:lnTo>
                <a:lnTo>
                  <a:pt x="0" y="6801983"/>
                </a:lnTo>
                <a:lnTo>
                  <a:pt x="8776752" y="6801983"/>
                </a:lnTo>
                <a:lnTo>
                  <a:pt x="877675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7"/>
          <p:cNvSpPr/>
          <p:nvPr/>
        </p:nvSpPr>
        <p:spPr>
          <a:xfrm>
            <a:off x="6162451" y="1213695"/>
            <a:ext cx="1827518" cy="1314814"/>
          </a:xfrm>
          <a:custGeom>
            <a:rect b="b" l="l" r="r" t="t"/>
            <a:pathLst>
              <a:path extrusionOk="0" h="1314814" w="1827518">
                <a:moveTo>
                  <a:pt x="0" y="0"/>
                </a:moveTo>
                <a:lnTo>
                  <a:pt x="1827518" y="0"/>
                </a:lnTo>
                <a:lnTo>
                  <a:pt x="1827518" y="1314814"/>
                </a:lnTo>
                <a:lnTo>
                  <a:pt x="0" y="13148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7"/>
          <p:cNvSpPr/>
          <p:nvPr/>
        </p:nvSpPr>
        <p:spPr>
          <a:xfrm>
            <a:off x="0" y="3593213"/>
            <a:ext cx="4243197" cy="3292796"/>
          </a:xfrm>
          <a:custGeom>
            <a:rect b="b" l="l" r="r" t="t"/>
            <a:pathLst>
              <a:path extrusionOk="0" h="3292796" w="4243197">
                <a:moveTo>
                  <a:pt x="0" y="0"/>
                </a:moveTo>
                <a:lnTo>
                  <a:pt x="4243197" y="0"/>
                </a:lnTo>
                <a:lnTo>
                  <a:pt x="4243197" y="3292796"/>
                </a:lnTo>
                <a:lnTo>
                  <a:pt x="0" y="32927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99" l="0" r="0" t="-488"/>
            </a:stretch>
          </a:blipFill>
          <a:ln>
            <a:noFill/>
          </a:ln>
        </p:spPr>
      </p:sp>
      <p:sp>
        <p:nvSpPr>
          <p:cNvPr id="217" name="Google Shape;217;p7"/>
          <p:cNvSpPr/>
          <p:nvPr/>
        </p:nvSpPr>
        <p:spPr>
          <a:xfrm>
            <a:off x="10536382" y="-3522518"/>
            <a:ext cx="11471564" cy="8229600"/>
          </a:xfrm>
          <a:custGeom>
            <a:rect b="b" l="l" r="r" t="t"/>
            <a:pathLst>
              <a:path extrusionOk="0" h="8229600" w="11471564">
                <a:moveTo>
                  <a:pt x="0" y="0"/>
                </a:moveTo>
                <a:lnTo>
                  <a:pt x="11471563" y="0"/>
                </a:lnTo>
                <a:lnTo>
                  <a:pt x="1147156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271" l="0" r="0" t="-2271"/>
            </a:stretch>
          </a:blipFill>
          <a:ln>
            <a:noFill/>
          </a:ln>
        </p:spPr>
      </p:sp>
      <p:sp>
        <p:nvSpPr>
          <p:cNvPr id="218" name="Google Shape;218;p7"/>
          <p:cNvSpPr/>
          <p:nvPr/>
        </p:nvSpPr>
        <p:spPr>
          <a:xfrm>
            <a:off x="6498101" y="4158920"/>
            <a:ext cx="9774063" cy="5730044"/>
          </a:xfrm>
          <a:custGeom>
            <a:rect b="b" l="l" r="r" t="t"/>
            <a:pathLst>
              <a:path extrusionOk="0" h="5730044" w="9774063">
                <a:moveTo>
                  <a:pt x="0" y="0"/>
                </a:moveTo>
                <a:lnTo>
                  <a:pt x="9774063" y="0"/>
                </a:lnTo>
                <a:lnTo>
                  <a:pt x="9774063" y="5730045"/>
                </a:lnTo>
                <a:lnTo>
                  <a:pt x="0" y="5730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7"/>
          <p:cNvSpPr/>
          <p:nvPr/>
        </p:nvSpPr>
        <p:spPr>
          <a:xfrm>
            <a:off x="14913864" y="6290442"/>
            <a:ext cx="3374136" cy="4114800"/>
          </a:xfrm>
          <a:custGeom>
            <a:rect b="b" l="l" r="r" t="t"/>
            <a:pathLst>
              <a:path extrusionOk="0" h="4114800" w="3374136">
                <a:moveTo>
                  <a:pt x="0" y="0"/>
                </a:moveTo>
                <a:lnTo>
                  <a:pt x="3374136" y="0"/>
                </a:lnTo>
                <a:lnTo>
                  <a:pt x="3374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7"/>
          <p:cNvSpPr txBox="1"/>
          <p:nvPr/>
        </p:nvSpPr>
        <p:spPr>
          <a:xfrm>
            <a:off x="6783436" y="4744905"/>
            <a:ext cx="8837868" cy="4784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6656" lvl="1" marL="733313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3396"/>
              <a:buFont typeface="Arial"/>
              <a:buChar char="•"/>
            </a:pPr>
            <a:r>
              <a:rPr b="1" i="0" lang="en-US" sz="3396" u="none" cap="none" strike="noStrike">
                <a:solidFill>
                  <a:srgbClr val="393939"/>
                </a:solidFill>
                <a:latin typeface="Arial"/>
                <a:ea typeface="Arial"/>
                <a:cs typeface="Arial"/>
                <a:sym typeface="Arial"/>
              </a:rPr>
              <a:t>Digital Communication Tools</a:t>
            </a:r>
            <a:endParaRPr/>
          </a:p>
          <a:p>
            <a:pPr indent="-366656" lvl="1" marL="733313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3396"/>
              <a:buFont typeface="Arial"/>
              <a:buChar char="•"/>
            </a:pPr>
            <a:r>
              <a:rPr b="1" i="0" lang="en-US" sz="3396" u="none" cap="none" strike="noStrike">
                <a:solidFill>
                  <a:srgbClr val="393939"/>
                </a:solidFill>
                <a:latin typeface="Arial"/>
                <a:ea typeface="Arial"/>
                <a:cs typeface="Arial"/>
                <a:sym typeface="Arial"/>
              </a:rPr>
              <a:t>Customer Relationship Management (CRM) Systems</a:t>
            </a:r>
            <a:endParaRPr/>
          </a:p>
          <a:p>
            <a:pPr indent="-366656" lvl="1" marL="733313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3396"/>
              <a:buFont typeface="Arial"/>
              <a:buChar char="•"/>
            </a:pPr>
            <a:r>
              <a:rPr b="1" i="0" lang="en-US" sz="3396" u="none" cap="none" strike="noStrike">
                <a:solidFill>
                  <a:srgbClr val="393939"/>
                </a:solidFill>
                <a:latin typeface="Arial"/>
                <a:ea typeface="Arial"/>
                <a:cs typeface="Arial"/>
                <a:sym typeface="Arial"/>
              </a:rPr>
              <a:t>Social Media and Digital Marketing</a:t>
            </a:r>
            <a:endParaRPr/>
          </a:p>
          <a:p>
            <a:pPr indent="-366656" lvl="1" marL="733313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3396"/>
              <a:buFont typeface="Arial"/>
              <a:buChar char="•"/>
            </a:pPr>
            <a:r>
              <a:rPr b="1" i="0" lang="en-US" sz="3396" u="none" cap="none" strike="noStrike">
                <a:solidFill>
                  <a:srgbClr val="393939"/>
                </a:solidFill>
                <a:latin typeface="Arial"/>
                <a:ea typeface="Arial"/>
                <a:cs typeface="Arial"/>
                <a:sym typeface="Arial"/>
              </a:rPr>
              <a:t>Virtual Showrooms and Trade Shows</a:t>
            </a:r>
            <a:endParaRPr/>
          </a:p>
          <a:p>
            <a:pPr indent="-366656" lvl="1" marL="733313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3396"/>
              <a:buFont typeface="Arial"/>
              <a:buChar char="•"/>
            </a:pPr>
            <a:r>
              <a:rPr b="1" i="0" lang="en-US" sz="3396" u="none" cap="none" strike="noStrike">
                <a:solidFill>
                  <a:srgbClr val="393939"/>
                </a:solidFill>
                <a:latin typeface="Arial"/>
                <a:ea typeface="Arial"/>
                <a:cs typeface="Arial"/>
                <a:sym typeface="Arial"/>
              </a:rPr>
              <a:t>E-Commerce and Online B2B Platforms</a:t>
            </a:r>
            <a:endParaRPr/>
          </a:p>
          <a:p>
            <a:pPr indent="-366656" lvl="1" marL="733313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3396"/>
              <a:buFont typeface="Arial"/>
              <a:buChar char="•"/>
            </a:pPr>
            <a:r>
              <a:rPr b="1" i="0" lang="en-US" sz="3396" u="none" cap="none" strike="noStrike">
                <a:solidFill>
                  <a:srgbClr val="393939"/>
                </a:solidFill>
                <a:latin typeface="Arial"/>
                <a:ea typeface="Arial"/>
                <a:cs typeface="Arial"/>
                <a:sym typeface="Arial"/>
              </a:rPr>
              <a:t>3D Virtual Sampling and CAD Technology</a:t>
            </a:r>
            <a:endParaRPr/>
          </a:p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396" u="none" cap="none" strike="noStrike">
              <a:solidFill>
                <a:srgbClr val="3939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7"/>
          <p:cNvSpPr/>
          <p:nvPr/>
        </p:nvSpPr>
        <p:spPr>
          <a:xfrm>
            <a:off x="8087885" y="266700"/>
            <a:ext cx="9753600" cy="264621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00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7"/>
          <p:cNvSpPr txBox="1"/>
          <p:nvPr/>
        </p:nvSpPr>
        <p:spPr>
          <a:xfrm>
            <a:off x="8432800" y="485071"/>
            <a:ext cx="9012970" cy="207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00" u="none" cap="none" strike="noStrike">
                <a:solidFill>
                  <a:srgbClr val="393939"/>
                </a:solidFill>
                <a:latin typeface="Arial Rounded"/>
                <a:ea typeface="Arial Rounded"/>
                <a:cs typeface="Arial Rounded"/>
                <a:sym typeface="Arial Rounded"/>
              </a:rPr>
              <a:t>ROLE OF TECHNOLOGY IN PERSONAL SELLING AND NEGOTIATION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EDBDE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8"/>
          <p:cNvGrpSpPr/>
          <p:nvPr/>
        </p:nvGrpSpPr>
        <p:grpSpPr>
          <a:xfrm>
            <a:off x="11814201" y="-313692"/>
            <a:ext cx="6473799" cy="10914384"/>
            <a:chOff x="0" y="0"/>
            <a:chExt cx="1705034" cy="2874570"/>
          </a:xfrm>
        </p:grpSpPr>
        <p:sp>
          <p:nvSpPr>
            <p:cNvPr id="228" name="Google Shape;228;p8"/>
            <p:cNvSpPr/>
            <p:nvPr/>
          </p:nvSpPr>
          <p:spPr>
            <a:xfrm>
              <a:off x="0" y="0"/>
              <a:ext cx="1705034" cy="2874570"/>
            </a:xfrm>
            <a:custGeom>
              <a:rect b="b" l="l" r="r" t="t"/>
              <a:pathLst>
                <a:path extrusionOk="0" h="2874570" w="1705034">
                  <a:moveTo>
                    <a:pt x="0" y="0"/>
                  </a:moveTo>
                  <a:lnTo>
                    <a:pt x="1705034" y="0"/>
                  </a:lnTo>
                  <a:lnTo>
                    <a:pt x="1705034" y="2874570"/>
                  </a:lnTo>
                  <a:lnTo>
                    <a:pt x="0" y="2874570"/>
                  </a:lnTo>
                  <a:close/>
                </a:path>
              </a:pathLst>
            </a:custGeom>
            <a:solidFill>
              <a:srgbClr val="7A9788"/>
            </a:solidFill>
            <a:ln>
              <a:noFill/>
            </a:ln>
          </p:spPr>
        </p:sp>
        <p:sp>
          <p:nvSpPr>
            <p:cNvPr id="229" name="Google Shape;229;p8"/>
            <p:cNvSpPr txBox="1"/>
            <p:nvPr/>
          </p:nvSpPr>
          <p:spPr>
            <a:xfrm>
              <a:off x="0" y="0"/>
              <a:ext cx="1705034" cy="28745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0" name="Google Shape;230;p8"/>
          <p:cNvCxnSpPr/>
          <p:nvPr/>
        </p:nvCxnSpPr>
        <p:spPr>
          <a:xfrm>
            <a:off x="12573663" y="3377491"/>
            <a:ext cx="443401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1" name="Google Shape;231;p8"/>
          <p:cNvSpPr/>
          <p:nvPr/>
        </p:nvSpPr>
        <p:spPr>
          <a:xfrm>
            <a:off x="0" y="9856362"/>
            <a:ext cx="18288000" cy="494088"/>
          </a:xfrm>
          <a:custGeom>
            <a:rect b="b" l="l" r="r" t="t"/>
            <a:pathLst>
              <a:path extrusionOk="0" h="494088" w="18288000">
                <a:moveTo>
                  <a:pt x="0" y="0"/>
                </a:moveTo>
                <a:lnTo>
                  <a:pt x="18288000" y="0"/>
                </a:lnTo>
                <a:lnTo>
                  <a:pt x="18288000" y="494088"/>
                </a:lnTo>
                <a:lnTo>
                  <a:pt x="0" y="494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506097"/>
            </a:stretch>
          </a:blipFill>
          <a:ln>
            <a:noFill/>
          </a:ln>
        </p:spPr>
      </p:sp>
      <p:sp>
        <p:nvSpPr>
          <p:cNvPr id="232" name="Google Shape;232;p8"/>
          <p:cNvSpPr/>
          <p:nvPr/>
        </p:nvSpPr>
        <p:spPr>
          <a:xfrm rot="10800000">
            <a:off x="0" y="-63450"/>
            <a:ext cx="18288000" cy="494088"/>
          </a:xfrm>
          <a:custGeom>
            <a:rect b="b" l="l" r="r" t="t"/>
            <a:pathLst>
              <a:path extrusionOk="0" h="494088" w="18288000">
                <a:moveTo>
                  <a:pt x="0" y="0"/>
                </a:moveTo>
                <a:lnTo>
                  <a:pt x="18288000" y="0"/>
                </a:lnTo>
                <a:lnTo>
                  <a:pt x="18288000" y="494088"/>
                </a:lnTo>
                <a:lnTo>
                  <a:pt x="0" y="494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506097"/>
            </a:stretch>
          </a:blipFill>
          <a:ln>
            <a:noFill/>
          </a:ln>
        </p:spPr>
      </p:sp>
      <p:sp>
        <p:nvSpPr>
          <p:cNvPr id="233" name="Google Shape;233;p8"/>
          <p:cNvSpPr/>
          <p:nvPr/>
        </p:nvSpPr>
        <p:spPr>
          <a:xfrm>
            <a:off x="209510" y="1775114"/>
            <a:ext cx="10761598" cy="6053399"/>
          </a:xfrm>
          <a:custGeom>
            <a:rect b="b" l="l" r="r" t="t"/>
            <a:pathLst>
              <a:path extrusionOk="0" h="6053399" w="10761598">
                <a:moveTo>
                  <a:pt x="0" y="0"/>
                </a:moveTo>
                <a:lnTo>
                  <a:pt x="10761598" y="0"/>
                </a:lnTo>
                <a:lnTo>
                  <a:pt x="10761598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8"/>
          <p:cNvSpPr txBox="1"/>
          <p:nvPr/>
        </p:nvSpPr>
        <p:spPr>
          <a:xfrm>
            <a:off x="12028038" y="3941797"/>
            <a:ext cx="5880315" cy="5252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3295" lvl="1" marL="746590" marR="0" rtl="0" algn="l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58"/>
              <a:buFont typeface="Arial"/>
              <a:buChar char="•"/>
            </a:pPr>
            <a:r>
              <a:rPr b="0" i="0" lang="en-US" sz="3458" u="none" cap="none" strike="noStrike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Intense Global Competition</a:t>
            </a:r>
            <a:endParaRPr/>
          </a:p>
          <a:p>
            <a:pPr indent="-373295" lvl="1" marL="746590" marR="0" rtl="0" algn="l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58"/>
              <a:buFont typeface="Arial"/>
              <a:buChar char="•"/>
            </a:pPr>
            <a:r>
              <a:rPr b="0" i="0" lang="en-US" sz="3458" u="none" cap="none" strike="noStrike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Changing Buyer Preferences</a:t>
            </a:r>
            <a:endParaRPr/>
          </a:p>
          <a:p>
            <a:pPr indent="-373295" lvl="1" marL="746590" marR="0" rtl="0" algn="l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58"/>
              <a:buFont typeface="Arial"/>
              <a:buChar char="•"/>
            </a:pPr>
            <a:r>
              <a:rPr b="0" i="0" lang="en-US" sz="3458" u="none" cap="none" strike="noStrike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Supply Chain Disruptions</a:t>
            </a:r>
            <a:endParaRPr/>
          </a:p>
          <a:p>
            <a:pPr indent="-373295" lvl="1" marL="746590" marR="0" rtl="0" algn="l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58"/>
              <a:buFont typeface="Arial"/>
              <a:buChar char="•"/>
            </a:pPr>
            <a:r>
              <a:rPr b="0" i="0" lang="en-US" sz="3458" u="none" cap="none" strike="noStrike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Political and Economic Instability</a:t>
            </a:r>
            <a:endParaRPr/>
          </a:p>
          <a:p>
            <a:pPr indent="-373295" lvl="1" marL="746590" marR="0" rtl="0" algn="l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58"/>
              <a:buFont typeface="Arial"/>
              <a:buChar char="•"/>
            </a:pPr>
            <a:r>
              <a:rPr b="0" i="0" lang="en-US" sz="3458" u="none" cap="none" strike="noStrike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Technological Limitations</a:t>
            </a:r>
            <a:endParaRPr/>
          </a:p>
          <a:p>
            <a:pPr indent="-373295" lvl="1" marL="746590" marR="0" rtl="0" algn="l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58"/>
              <a:buFont typeface="Arial"/>
              <a:buChar char="•"/>
            </a:pPr>
            <a:r>
              <a:rPr b="0" i="0" lang="en-US" sz="3458" u="none" cap="none" strike="noStrike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Environmental Concerns</a:t>
            </a:r>
            <a:endParaRPr/>
          </a:p>
          <a:p>
            <a:pPr indent="0" lvl="0" marL="0" marR="0" rtl="0" algn="l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58" u="none" cap="none" strike="noStrike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235" name="Google Shape;235;p8"/>
          <p:cNvSpPr txBox="1"/>
          <p:nvPr/>
        </p:nvSpPr>
        <p:spPr>
          <a:xfrm>
            <a:off x="12548039" y="1019175"/>
            <a:ext cx="5006123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200" u="none" cap="none" strike="noStrike">
                <a:solidFill>
                  <a:srgbClr val="FCB42B"/>
                </a:solidFill>
                <a:latin typeface="Arial"/>
                <a:ea typeface="Arial"/>
                <a:cs typeface="Arial"/>
                <a:sym typeface="Arial"/>
              </a:rPr>
              <a:t>CHALLENGES </a:t>
            </a:r>
            <a:endParaRPr/>
          </a:p>
        </p:txBody>
      </p:sp>
      <p:sp>
        <p:nvSpPr>
          <p:cNvPr id="236" name="Google Shape;236;p8"/>
          <p:cNvSpPr txBox="1"/>
          <p:nvPr/>
        </p:nvSpPr>
        <p:spPr>
          <a:xfrm>
            <a:off x="12573740" y="1962150"/>
            <a:ext cx="3935169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00" u="none" cap="none" strike="noStrike">
                <a:solidFill>
                  <a:srgbClr val="FBFAEE"/>
                </a:solidFill>
                <a:latin typeface="Catamaran"/>
                <a:ea typeface="Catamaran"/>
                <a:cs typeface="Catamaran"/>
                <a:sym typeface="Catamaran"/>
              </a:rPr>
              <a:t>FACED BY SALES TEAM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5C5B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"/>
          <p:cNvSpPr/>
          <p:nvPr/>
        </p:nvSpPr>
        <p:spPr>
          <a:xfrm>
            <a:off x="5867792" y="-1194"/>
            <a:ext cx="6062853" cy="4962739"/>
          </a:xfrm>
          <a:custGeom>
            <a:rect b="b" l="l" r="r" t="t"/>
            <a:pathLst>
              <a:path extrusionOk="0" h="4962739" w="6062853">
                <a:moveTo>
                  <a:pt x="0" y="0"/>
                </a:moveTo>
                <a:lnTo>
                  <a:pt x="6062853" y="0"/>
                </a:lnTo>
                <a:lnTo>
                  <a:pt x="6062853" y="4962739"/>
                </a:lnTo>
                <a:lnTo>
                  <a:pt x="0" y="49627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276" r="-5277" t="0"/>
            </a:stretch>
          </a:blipFill>
          <a:ln cap="sq" cmpd="sng" w="57150">
            <a:solidFill>
              <a:srgbClr val="FCB42B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42" name="Google Shape;242;p9"/>
          <p:cNvSpPr/>
          <p:nvPr/>
        </p:nvSpPr>
        <p:spPr>
          <a:xfrm>
            <a:off x="343259" y="4635540"/>
            <a:ext cx="5246370" cy="5246370"/>
          </a:xfrm>
          <a:custGeom>
            <a:rect b="b" l="l" r="r" t="t"/>
            <a:pathLst>
              <a:path extrusionOk="0" h="812800" w="812800">
                <a:moveTo>
                  <a:pt x="0" y="0"/>
                </a:moveTo>
                <a:lnTo>
                  <a:pt x="812800" y="0"/>
                </a:lnTo>
                <a:lnTo>
                  <a:pt x="812800" y="812800"/>
                </a:lnTo>
                <a:lnTo>
                  <a:pt x="0" y="8128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5402" r="-35402" t="0"/>
            </a:stretch>
          </a:blipFill>
          <a:ln cap="sq" cmpd="sng" w="76200">
            <a:solidFill>
              <a:srgbClr val="D63E4C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43" name="Google Shape;243;p9"/>
          <p:cNvSpPr/>
          <p:nvPr/>
        </p:nvSpPr>
        <p:spPr>
          <a:xfrm>
            <a:off x="12206870" y="4635540"/>
            <a:ext cx="5246370" cy="5246370"/>
          </a:xfrm>
          <a:custGeom>
            <a:rect b="b" l="l" r="r" t="t"/>
            <a:pathLst>
              <a:path extrusionOk="0" h="812800" w="812800">
                <a:moveTo>
                  <a:pt x="0" y="0"/>
                </a:moveTo>
                <a:lnTo>
                  <a:pt x="812800" y="0"/>
                </a:lnTo>
                <a:lnTo>
                  <a:pt x="812800" y="812800"/>
                </a:lnTo>
                <a:lnTo>
                  <a:pt x="0" y="8128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4624" r="-24622" t="0"/>
            </a:stretch>
          </a:blipFill>
          <a:ln cap="sq" cmpd="sng" w="57150">
            <a:solidFill>
              <a:srgbClr val="004AAD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44" name="Google Shape;244;p9"/>
          <p:cNvSpPr/>
          <p:nvPr/>
        </p:nvSpPr>
        <p:spPr>
          <a:xfrm>
            <a:off x="6836331" y="4988452"/>
            <a:ext cx="4125776" cy="5464604"/>
          </a:xfrm>
          <a:custGeom>
            <a:rect b="b" l="l" r="r" t="t"/>
            <a:pathLst>
              <a:path extrusionOk="0" h="5464604" w="4125776">
                <a:moveTo>
                  <a:pt x="0" y="0"/>
                </a:moveTo>
                <a:lnTo>
                  <a:pt x="4125776" y="0"/>
                </a:lnTo>
                <a:lnTo>
                  <a:pt x="4125776" y="5464604"/>
                </a:lnTo>
                <a:lnTo>
                  <a:pt x="0" y="5464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9"/>
          <p:cNvSpPr/>
          <p:nvPr/>
        </p:nvSpPr>
        <p:spPr>
          <a:xfrm>
            <a:off x="8273507" y="8873248"/>
            <a:ext cx="1249485" cy="1579808"/>
          </a:xfrm>
          <a:custGeom>
            <a:rect b="b" l="l" r="r" t="t"/>
            <a:pathLst>
              <a:path extrusionOk="0" h="1579808" w="1249485">
                <a:moveTo>
                  <a:pt x="0" y="0"/>
                </a:moveTo>
                <a:lnTo>
                  <a:pt x="1249485" y="0"/>
                </a:lnTo>
                <a:lnTo>
                  <a:pt x="1249485" y="1579808"/>
                </a:lnTo>
                <a:lnTo>
                  <a:pt x="0" y="15798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9"/>
          <p:cNvSpPr txBox="1"/>
          <p:nvPr/>
        </p:nvSpPr>
        <p:spPr>
          <a:xfrm>
            <a:off x="6436618" y="6703278"/>
            <a:ext cx="4923264" cy="1272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74" u="none" cap="none" strike="noStrike">
                <a:solidFill>
                  <a:srgbClr val="0C7462"/>
                </a:solidFill>
                <a:latin typeface="Arial"/>
                <a:ea typeface="Arial"/>
                <a:cs typeface="Arial"/>
                <a:sym typeface="Arial"/>
              </a:rPr>
              <a:t>SUCCESS STORIES</a:t>
            </a:r>
            <a:endParaRPr/>
          </a:p>
        </p:txBody>
      </p:sp>
      <p:sp>
        <p:nvSpPr>
          <p:cNvPr id="247" name="Google Shape;247;p9"/>
          <p:cNvSpPr txBox="1"/>
          <p:nvPr/>
        </p:nvSpPr>
        <p:spPr>
          <a:xfrm>
            <a:off x="7175969" y="8162368"/>
            <a:ext cx="4754677" cy="556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84" u="none" cap="none" strike="noStrike">
                <a:solidFill>
                  <a:srgbClr val="0C7462"/>
                </a:solidFill>
                <a:latin typeface="Arial"/>
                <a:ea typeface="Arial"/>
                <a:cs typeface="Arial"/>
                <a:sym typeface="Arial"/>
              </a:rPr>
              <a:t>and best practices</a:t>
            </a:r>
            <a:endParaRPr/>
          </a:p>
        </p:txBody>
      </p:sp>
      <p:sp>
        <p:nvSpPr>
          <p:cNvPr id="248" name="Google Shape;248;p9"/>
          <p:cNvSpPr/>
          <p:nvPr/>
        </p:nvSpPr>
        <p:spPr>
          <a:xfrm>
            <a:off x="343259" y="971550"/>
            <a:ext cx="4800600" cy="758051"/>
          </a:xfrm>
          <a:prstGeom prst="rect">
            <a:avLst/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9"/>
          <p:cNvSpPr txBox="1"/>
          <p:nvPr/>
        </p:nvSpPr>
        <p:spPr>
          <a:xfrm>
            <a:off x="143640" y="982533"/>
            <a:ext cx="5959800" cy="1494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3309" lvl="1" marL="626619" marR="0" rtl="0" algn="just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C7462"/>
              </a:buClr>
              <a:buSzPts val="2902"/>
              <a:buFont typeface="Arial"/>
              <a:buChar char="•"/>
            </a:pPr>
            <a:r>
              <a:rPr b="1" i="0" lang="en-US" sz="2902" u="none" cap="none" strike="noStrike">
                <a:solidFill>
                  <a:srgbClr val="0C7462"/>
                </a:solidFill>
                <a:latin typeface="Arial"/>
                <a:ea typeface="Arial"/>
                <a:cs typeface="Arial"/>
                <a:sym typeface="Arial"/>
              </a:rPr>
              <a:t>Flexible Pricing</a:t>
            </a:r>
            <a:endParaRPr/>
          </a:p>
          <a:p>
            <a:pPr indent="0" lvl="0" marL="0" marR="0" rtl="0" algn="just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902" u="none" cap="none" strike="noStrike">
              <a:solidFill>
                <a:srgbClr val="0C746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902" u="none" cap="none" strike="noStrike">
              <a:solidFill>
                <a:srgbClr val="0C74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9"/>
          <p:cNvSpPr/>
          <p:nvPr/>
        </p:nvSpPr>
        <p:spPr>
          <a:xfrm>
            <a:off x="330559" y="1963423"/>
            <a:ext cx="4800600" cy="741677"/>
          </a:xfrm>
          <a:prstGeom prst="rect">
            <a:avLst/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9"/>
          <p:cNvSpPr txBox="1"/>
          <p:nvPr/>
        </p:nvSpPr>
        <p:spPr>
          <a:xfrm>
            <a:off x="143640" y="1982973"/>
            <a:ext cx="5959800" cy="9873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3309" lvl="1" marL="626619" marR="0" rtl="0" algn="just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C7462"/>
              </a:buClr>
              <a:buSzPts val="2902"/>
              <a:buFont typeface="Arial"/>
              <a:buChar char="•"/>
            </a:pPr>
            <a:r>
              <a:rPr b="1" i="0" lang="en-US" sz="2902" u="none" cap="none" strike="noStrike">
                <a:solidFill>
                  <a:srgbClr val="0C7462"/>
                </a:solidFill>
                <a:latin typeface="Arial"/>
                <a:ea typeface="Arial"/>
                <a:cs typeface="Arial"/>
                <a:sym typeface="Arial"/>
              </a:rPr>
              <a:t>Product Quality Assurance</a:t>
            </a:r>
            <a:endParaRPr/>
          </a:p>
          <a:p>
            <a:pPr indent="0" lvl="0" marL="0" marR="0" rtl="0" algn="just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902" u="none" cap="none" strike="noStrike">
              <a:solidFill>
                <a:srgbClr val="0C74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/>
          <p:nvPr/>
        </p:nvSpPr>
        <p:spPr>
          <a:xfrm>
            <a:off x="12232732" y="876300"/>
            <a:ext cx="4800600" cy="687882"/>
          </a:xfrm>
          <a:prstGeom prst="rect">
            <a:avLst/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9"/>
          <p:cNvSpPr txBox="1"/>
          <p:nvPr/>
        </p:nvSpPr>
        <p:spPr>
          <a:xfrm>
            <a:off x="12169163" y="971550"/>
            <a:ext cx="5737837" cy="9619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1641" lvl="1" marL="603281" marR="0" rtl="0" algn="just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C7462"/>
              </a:buClr>
              <a:buSzPts val="2794"/>
              <a:buFont typeface="Arial"/>
              <a:buChar char="•"/>
            </a:pPr>
            <a:r>
              <a:rPr b="1" i="0" lang="en-US" sz="2794" u="none" cap="none" strike="noStrike">
                <a:solidFill>
                  <a:srgbClr val="0C7462"/>
                </a:solidFill>
                <a:latin typeface="Arial"/>
                <a:ea typeface="Arial"/>
                <a:cs typeface="Arial"/>
                <a:sym typeface="Arial"/>
              </a:rPr>
              <a:t>Timely Delivery</a:t>
            </a:r>
            <a:endParaRPr/>
          </a:p>
          <a:p>
            <a:pPr indent="0" lvl="0" marL="0" marR="0" rtl="0" algn="just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794" u="none" cap="none" strike="noStrike">
              <a:solidFill>
                <a:srgbClr val="0C74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12232732" y="1933468"/>
            <a:ext cx="4800600" cy="687882"/>
          </a:xfrm>
          <a:prstGeom prst="rect">
            <a:avLst/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9"/>
          <p:cNvSpPr txBox="1"/>
          <p:nvPr/>
        </p:nvSpPr>
        <p:spPr>
          <a:xfrm>
            <a:off x="11277600" y="1971782"/>
            <a:ext cx="5737837" cy="9619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1641" lvl="3" marL="1517681" marR="0" rtl="0" algn="just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C7462"/>
              </a:buClr>
              <a:buSzPts val="2794"/>
              <a:buFont typeface="Arial"/>
              <a:buChar char="•"/>
            </a:pPr>
            <a:r>
              <a:rPr b="1" i="0" lang="en-US" sz="2794" u="none" cap="none" strike="noStrike">
                <a:solidFill>
                  <a:srgbClr val="0C7462"/>
                </a:solidFill>
                <a:latin typeface="Arial"/>
                <a:ea typeface="Arial"/>
                <a:cs typeface="Arial"/>
                <a:sym typeface="Arial"/>
              </a:rPr>
              <a:t>Transparent Communication</a:t>
            </a:r>
            <a:endParaRPr b="1" i="0" sz="2794" u="none" cap="none" strike="noStrike">
              <a:solidFill>
                <a:srgbClr val="0C746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794" u="none" cap="none" strike="noStrike">
              <a:solidFill>
                <a:srgbClr val="0C746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sabbir</dc:creator>
</cp:coreProperties>
</file>